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Lst>
  <p:notesMasterIdLst>
    <p:notesMasterId r:id="rId29"/>
  </p:notesMasterIdLst>
  <p:sldIdLst>
    <p:sldId id="256" r:id="rId2"/>
    <p:sldId id="257" r:id="rId3"/>
    <p:sldId id="305" r:id="rId4"/>
    <p:sldId id="307" r:id="rId5"/>
    <p:sldId id="308" r:id="rId6"/>
    <p:sldId id="309" r:id="rId7"/>
    <p:sldId id="306" r:id="rId8"/>
    <p:sldId id="310" r:id="rId9"/>
    <p:sldId id="311" r:id="rId10"/>
    <p:sldId id="277" r:id="rId11"/>
    <p:sldId id="317" r:id="rId12"/>
    <p:sldId id="291" r:id="rId13"/>
    <p:sldId id="292" r:id="rId14"/>
    <p:sldId id="293" r:id="rId15"/>
    <p:sldId id="294" r:id="rId16"/>
    <p:sldId id="316" r:id="rId17"/>
    <p:sldId id="296" r:id="rId18"/>
    <p:sldId id="297" r:id="rId19"/>
    <p:sldId id="299" r:id="rId20"/>
    <p:sldId id="300" r:id="rId21"/>
    <p:sldId id="301" r:id="rId22"/>
    <p:sldId id="304" r:id="rId23"/>
    <p:sldId id="312" r:id="rId24"/>
    <p:sldId id="313" r:id="rId25"/>
    <p:sldId id="315" r:id="rId26"/>
    <p:sldId id="271" r:id="rId27"/>
    <p:sldId id="263" r:id="rId28"/>
  </p:sldIdLst>
  <p:sldSz cx="9144000" cy="6858000" type="screen4x3"/>
  <p:notesSz cx="6858000" cy="9144000"/>
  <p:embeddedFontLst>
    <p:embeddedFont>
      <p:font typeface="Microsoft GothicNeo" panose="020B0500000101010101" pitchFamily="50" charset="-127"/>
      <p:regular r:id="rId30"/>
      <p:bold r:id="rId31"/>
    </p:embeddedFont>
    <p:embeddedFont>
      <p:font typeface="나눔명조 ExtraBold" panose="02020603020101020101" pitchFamily="18" charset="-127"/>
      <p:bold r:id="rId32"/>
    </p:embeddedFont>
    <p:embeddedFont>
      <p:font typeface="나눔바른고딕" panose="020B0603020101020101" pitchFamily="50" charset="-127"/>
      <p:regular r:id="rId33"/>
      <p:bold r:id="rId34"/>
    </p:embeddedFont>
    <p:embeddedFont>
      <p:font typeface="맑은 고딕" panose="020B0503020000020004" pitchFamily="50" charset="-127"/>
      <p:regular r:id="rId35"/>
      <p:bold r:id="rId3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9A5"/>
    <a:srgbClr val="FFF0E8"/>
    <a:srgbClr val="4B423D"/>
    <a:srgbClr val="F8D9D4"/>
    <a:srgbClr val="FFDBCF"/>
    <a:srgbClr val="4F81BD"/>
    <a:srgbClr val="F5DAD7"/>
    <a:srgbClr val="F7D5F3"/>
    <a:srgbClr val="FDCFF4"/>
    <a:srgbClr val="788C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040" autoAdjust="0"/>
    <p:restoredTop sz="86657"/>
  </p:normalViewPr>
  <p:slideViewPr>
    <p:cSldViewPr>
      <p:cViewPr varScale="1">
        <p:scale>
          <a:sx n="82" d="100"/>
          <a:sy n="82" d="100"/>
        </p:scale>
        <p:origin x="354" y="3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F03787-C462-47EE-9248-3EAD735B5CE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8C2EB276-03C7-4F00-BC3A-B6D1A3221FBF}">
      <dgm:prSet phldrT="[Text]"/>
      <dgm:spPr>
        <a:solidFill>
          <a:srgbClr val="F2A9A5"/>
        </a:solidFill>
        <a:ln>
          <a:solidFill>
            <a:srgbClr val="FFDBCF"/>
          </a:solidFill>
        </a:ln>
      </dgm:spPr>
      <dgm:t>
        <a:bodyPr/>
        <a:lstStyle/>
        <a:p>
          <a:pPr latinLnBrk="1"/>
          <a:r>
            <a:rPr lang="en-US" altLang="ko-KR" dirty="0"/>
            <a:t>04-30</a:t>
          </a:r>
          <a:endParaRPr lang="ko-KR" altLang="en-US" dirty="0"/>
        </a:p>
      </dgm:t>
    </dgm:pt>
    <dgm:pt modelId="{8A400FE4-1607-4F8C-A22E-2230257745EF}" type="parTrans" cxnId="{7B4894B6-D4DD-4340-A827-97CB20B342B6}">
      <dgm:prSet/>
      <dgm:spPr/>
      <dgm:t>
        <a:bodyPr/>
        <a:lstStyle/>
        <a:p>
          <a:pPr latinLnBrk="1"/>
          <a:endParaRPr lang="ko-KR" altLang="en-US"/>
        </a:p>
      </dgm:t>
    </dgm:pt>
    <dgm:pt modelId="{022AEE50-0F9A-4BDC-95C1-AF4FE56F03C8}" type="sibTrans" cxnId="{7B4894B6-D4DD-4340-A827-97CB20B342B6}">
      <dgm:prSet/>
      <dgm:spPr/>
      <dgm:t>
        <a:bodyPr/>
        <a:lstStyle/>
        <a:p>
          <a:pPr latinLnBrk="1"/>
          <a:endParaRPr lang="ko-KR" altLang="en-US"/>
        </a:p>
      </dgm:t>
    </dgm:pt>
    <dgm:pt modelId="{2DDC3DA5-F7F2-4448-907A-E4B7037B4044}">
      <dgm:prSet phldrT="[Text]"/>
      <dgm:spPr>
        <a:solidFill>
          <a:srgbClr val="F2A9A5"/>
        </a:solidFill>
        <a:ln>
          <a:solidFill>
            <a:srgbClr val="FFDBCF"/>
          </a:solidFill>
        </a:ln>
      </dgm:spPr>
      <dgm:t>
        <a:bodyPr/>
        <a:lstStyle/>
        <a:p>
          <a:pPr latinLnBrk="1"/>
          <a:r>
            <a:rPr lang="en-US" altLang="ko-KR" dirty="0"/>
            <a:t>05-17</a:t>
          </a:r>
          <a:endParaRPr lang="ko-KR" altLang="en-US" dirty="0"/>
        </a:p>
      </dgm:t>
    </dgm:pt>
    <dgm:pt modelId="{7E2CC902-5654-46E1-B460-429CE8F4E801}" type="parTrans" cxnId="{58DA206F-C1FD-47F9-8C7D-E3A05A0694E1}">
      <dgm:prSet/>
      <dgm:spPr/>
      <dgm:t>
        <a:bodyPr/>
        <a:lstStyle/>
        <a:p>
          <a:pPr latinLnBrk="1"/>
          <a:endParaRPr lang="ko-KR" altLang="en-US"/>
        </a:p>
      </dgm:t>
    </dgm:pt>
    <dgm:pt modelId="{893C1442-3324-40DC-A46A-A1B511BF8FB1}" type="sibTrans" cxnId="{58DA206F-C1FD-47F9-8C7D-E3A05A0694E1}">
      <dgm:prSet/>
      <dgm:spPr/>
      <dgm:t>
        <a:bodyPr/>
        <a:lstStyle/>
        <a:p>
          <a:pPr latinLnBrk="1"/>
          <a:endParaRPr lang="ko-KR" altLang="en-US"/>
        </a:p>
      </dgm:t>
    </dgm:pt>
    <dgm:pt modelId="{BFDC775A-A179-4429-9F47-3E6CF8AFD547}">
      <dgm:prSet phldrT="[Text]"/>
      <dgm:spPr>
        <a:solidFill>
          <a:srgbClr val="F2A9A5"/>
        </a:solidFill>
        <a:ln>
          <a:solidFill>
            <a:srgbClr val="FFDBCF"/>
          </a:solidFill>
        </a:ln>
      </dgm:spPr>
      <dgm:t>
        <a:bodyPr/>
        <a:lstStyle/>
        <a:p>
          <a:pPr latinLnBrk="1"/>
          <a:r>
            <a:rPr lang="en-US" altLang="ko-KR" dirty="0"/>
            <a:t>05-31</a:t>
          </a:r>
          <a:endParaRPr lang="ko-KR" altLang="en-US" dirty="0"/>
        </a:p>
      </dgm:t>
    </dgm:pt>
    <dgm:pt modelId="{D2F38AF7-4D30-468C-9299-92D7DB6B6376}" type="parTrans" cxnId="{38DC2BAD-19BB-46B1-911F-B33A7602D69A}">
      <dgm:prSet/>
      <dgm:spPr/>
      <dgm:t>
        <a:bodyPr/>
        <a:lstStyle/>
        <a:p>
          <a:pPr latinLnBrk="1"/>
          <a:endParaRPr lang="ko-KR" altLang="en-US"/>
        </a:p>
      </dgm:t>
    </dgm:pt>
    <dgm:pt modelId="{870114F3-5D1E-424D-B1E0-92B7EEF44E0C}" type="sibTrans" cxnId="{38DC2BAD-19BB-46B1-911F-B33A7602D69A}">
      <dgm:prSet/>
      <dgm:spPr/>
      <dgm:t>
        <a:bodyPr/>
        <a:lstStyle/>
        <a:p>
          <a:pPr latinLnBrk="1"/>
          <a:endParaRPr lang="ko-KR" altLang="en-US"/>
        </a:p>
      </dgm:t>
    </dgm:pt>
    <dgm:pt modelId="{632DF672-4D36-4083-B9D3-4815ECC47A05}">
      <dgm:prSet phldrT="[Text]"/>
      <dgm:spPr>
        <a:solidFill>
          <a:srgbClr val="F2A9A5"/>
        </a:solidFill>
        <a:ln>
          <a:solidFill>
            <a:srgbClr val="FFDBCF"/>
          </a:solidFill>
        </a:ln>
      </dgm:spPr>
      <dgm:t>
        <a:bodyPr/>
        <a:lstStyle/>
        <a:p>
          <a:pPr latinLnBrk="1"/>
          <a:r>
            <a:rPr lang="en-US" altLang="ko-KR" dirty="0"/>
            <a:t>06-07</a:t>
          </a:r>
          <a:endParaRPr lang="ko-KR" altLang="en-US" dirty="0"/>
        </a:p>
      </dgm:t>
    </dgm:pt>
    <dgm:pt modelId="{94BBB6AB-E31B-46F2-9209-F62481F763DB}" type="parTrans" cxnId="{6362A09C-2DFC-4009-86F3-487E85F34915}">
      <dgm:prSet/>
      <dgm:spPr/>
      <dgm:t>
        <a:bodyPr/>
        <a:lstStyle/>
        <a:p>
          <a:pPr latinLnBrk="1"/>
          <a:endParaRPr lang="ko-KR" altLang="en-US"/>
        </a:p>
      </dgm:t>
    </dgm:pt>
    <dgm:pt modelId="{5E85DC26-0003-4309-A271-F0706F520EE1}" type="sibTrans" cxnId="{6362A09C-2DFC-4009-86F3-487E85F34915}">
      <dgm:prSet/>
      <dgm:spPr/>
      <dgm:t>
        <a:bodyPr/>
        <a:lstStyle/>
        <a:p>
          <a:pPr latinLnBrk="1"/>
          <a:endParaRPr lang="ko-KR" altLang="en-US"/>
        </a:p>
      </dgm:t>
    </dgm:pt>
    <dgm:pt modelId="{175ECD47-BA67-434D-B3F3-042F5BDE0737}">
      <dgm:prSet phldrT="[Text]"/>
      <dgm:spPr>
        <a:ln>
          <a:solidFill>
            <a:srgbClr val="F2A9A5"/>
          </a:solidFill>
        </a:ln>
      </dgm:spPr>
      <dgm:t>
        <a:bodyPr/>
        <a:lstStyle/>
        <a:p>
          <a:pPr latinLnBrk="1"/>
          <a:r>
            <a:rPr lang="en-US" altLang="ko-KR" b="1" dirty="0">
              <a:solidFill>
                <a:srgbClr val="4B423D"/>
              </a:solidFill>
            </a:rPr>
            <a:t>Initial Requirement Specification</a:t>
          </a:r>
          <a:endParaRPr lang="ko-KR" altLang="en-US" b="1" dirty="0">
            <a:solidFill>
              <a:srgbClr val="4B423D"/>
            </a:solidFill>
          </a:endParaRPr>
        </a:p>
      </dgm:t>
    </dgm:pt>
    <dgm:pt modelId="{B736D856-8354-4531-B7FA-60DABC5693A7}" type="parTrans" cxnId="{DA2B0A24-A63B-4535-BC14-FD6D62F8DAA7}">
      <dgm:prSet/>
      <dgm:spPr/>
      <dgm:t>
        <a:bodyPr/>
        <a:lstStyle/>
        <a:p>
          <a:pPr latinLnBrk="1"/>
          <a:endParaRPr lang="ko-KR" altLang="en-US"/>
        </a:p>
      </dgm:t>
    </dgm:pt>
    <dgm:pt modelId="{35F94346-7D4F-433B-AC19-FC8B4EE8AC81}" type="sibTrans" cxnId="{DA2B0A24-A63B-4535-BC14-FD6D62F8DAA7}">
      <dgm:prSet/>
      <dgm:spPr/>
      <dgm:t>
        <a:bodyPr/>
        <a:lstStyle/>
        <a:p>
          <a:pPr latinLnBrk="1"/>
          <a:endParaRPr lang="ko-KR" altLang="en-US"/>
        </a:p>
      </dgm:t>
    </dgm:pt>
    <dgm:pt modelId="{C7984DC2-688C-4F8E-8AF2-2E5E0B6D1CFE}">
      <dgm:prSet phldrT="[Text]"/>
      <dgm:spPr>
        <a:ln>
          <a:solidFill>
            <a:srgbClr val="F2A9A5"/>
          </a:solidFill>
        </a:ln>
      </dgm:spPr>
      <dgm:t>
        <a:bodyPr/>
        <a:lstStyle/>
        <a:p>
          <a:pPr latinLnBrk="1"/>
          <a:r>
            <a:rPr lang="en-US" altLang="ko-KR" b="1" dirty="0">
              <a:solidFill>
                <a:srgbClr val="4B423D"/>
              </a:solidFill>
            </a:rPr>
            <a:t>Design Specification</a:t>
          </a:r>
          <a:endParaRPr lang="ko-KR" altLang="en-US" b="1" dirty="0">
            <a:solidFill>
              <a:srgbClr val="4B423D"/>
            </a:solidFill>
          </a:endParaRPr>
        </a:p>
      </dgm:t>
    </dgm:pt>
    <dgm:pt modelId="{906E958B-DB29-4351-9889-3C06C3288809}" type="parTrans" cxnId="{33C40221-9DA0-4B90-A2AC-615DC0627325}">
      <dgm:prSet/>
      <dgm:spPr/>
      <dgm:t>
        <a:bodyPr/>
        <a:lstStyle/>
        <a:p>
          <a:pPr latinLnBrk="1"/>
          <a:endParaRPr lang="ko-KR" altLang="en-US"/>
        </a:p>
      </dgm:t>
    </dgm:pt>
    <dgm:pt modelId="{B9D5617A-94F9-4DCD-8994-2184D0480CA6}" type="sibTrans" cxnId="{33C40221-9DA0-4B90-A2AC-615DC0627325}">
      <dgm:prSet/>
      <dgm:spPr/>
      <dgm:t>
        <a:bodyPr/>
        <a:lstStyle/>
        <a:p>
          <a:pPr latinLnBrk="1"/>
          <a:endParaRPr lang="ko-KR" altLang="en-US"/>
        </a:p>
      </dgm:t>
    </dgm:pt>
    <dgm:pt modelId="{3BBA951A-A1FC-4AD9-8397-0815C08B7BC0}">
      <dgm:prSet phldrT="[Text]"/>
      <dgm:spPr>
        <a:ln>
          <a:solidFill>
            <a:srgbClr val="F2A9A5"/>
          </a:solidFill>
        </a:ln>
      </dgm:spPr>
      <dgm:t>
        <a:bodyPr/>
        <a:lstStyle/>
        <a:p>
          <a:pPr latinLnBrk="1"/>
          <a:r>
            <a:rPr lang="en-US" altLang="ko-KR" b="1" dirty="0">
              <a:solidFill>
                <a:srgbClr val="4B423D"/>
              </a:solidFill>
            </a:rPr>
            <a:t>Integration</a:t>
          </a:r>
          <a:endParaRPr lang="ko-KR" altLang="en-US" b="1" dirty="0">
            <a:solidFill>
              <a:srgbClr val="4B423D"/>
            </a:solidFill>
          </a:endParaRPr>
        </a:p>
      </dgm:t>
    </dgm:pt>
    <dgm:pt modelId="{535602F0-4860-46E5-934D-25E103AB33A0}" type="parTrans" cxnId="{6F267B83-6023-4805-AA38-E262C9126B49}">
      <dgm:prSet/>
      <dgm:spPr/>
      <dgm:t>
        <a:bodyPr/>
        <a:lstStyle/>
        <a:p>
          <a:pPr latinLnBrk="1"/>
          <a:endParaRPr lang="ko-KR" altLang="en-US"/>
        </a:p>
      </dgm:t>
    </dgm:pt>
    <dgm:pt modelId="{4FC1CAAE-96E4-4CDF-916E-CDEF5C34A31F}" type="sibTrans" cxnId="{6F267B83-6023-4805-AA38-E262C9126B49}">
      <dgm:prSet/>
      <dgm:spPr/>
      <dgm:t>
        <a:bodyPr/>
        <a:lstStyle/>
        <a:p>
          <a:pPr latinLnBrk="1"/>
          <a:endParaRPr lang="ko-KR" altLang="en-US"/>
        </a:p>
      </dgm:t>
    </dgm:pt>
    <dgm:pt modelId="{25100168-20C7-4614-978F-3FF901F350D4}">
      <dgm:prSet phldrT="[Text]"/>
      <dgm:spPr>
        <a:ln>
          <a:solidFill>
            <a:srgbClr val="F2A9A5"/>
          </a:solidFill>
        </a:ln>
      </dgm:spPr>
      <dgm:t>
        <a:bodyPr/>
        <a:lstStyle/>
        <a:p>
          <a:pPr latinLnBrk="1"/>
          <a:r>
            <a:rPr lang="en-US" altLang="ko-KR" b="1" dirty="0">
              <a:solidFill>
                <a:srgbClr val="4B423D"/>
              </a:solidFill>
            </a:rPr>
            <a:t>Validation &amp; Verification</a:t>
          </a:r>
          <a:endParaRPr lang="ko-KR" altLang="en-US" b="1" dirty="0">
            <a:solidFill>
              <a:srgbClr val="4B423D"/>
            </a:solidFill>
          </a:endParaRPr>
        </a:p>
      </dgm:t>
    </dgm:pt>
    <dgm:pt modelId="{5E6E8656-2801-452A-8E41-1241A3DEED14}" type="parTrans" cxnId="{C702299D-4FC9-4DB1-8A32-8363758FC822}">
      <dgm:prSet/>
      <dgm:spPr/>
      <dgm:t>
        <a:bodyPr/>
        <a:lstStyle/>
        <a:p>
          <a:pPr latinLnBrk="1"/>
          <a:endParaRPr lang="ko-KR" altLang="en-US"/>
        </a:p>
      </dgm:t>
    </dgm:pt>
    <dgm:pt modelId="{6CC63709-A624-4F6A-8863-D7BE75BC3EAC}" type="sibTrans" cxnId="{C702299D-4FC9-4DB1-8A32-8363758FC822}">
      <dgm:prSet/>
      <dgm:spPr/>
      <dgm:t>
        <a:bodyPr/>
        <a:lstStyle/>
        <a:p>
          <a:pPr latinLnBrk="1"/>
          <a:endParaRPr lang="ko-KR" altLang="en-US"/>
        </a:p>
      </dgm:t>
    </dgm:pt>
    <dgm:pt modelId="{83C88F52-BC99-4EEF-BC01-737F83277B14}" type="pres">
      <dgm:prSet presAssocID="{A8F03787-C462-47EE-9248-3EAD735B5CEB}" presName="linearFlow" presStyleCnt="0">
        <dgm:presLayoutVars>
          <dgm:dir/>
          <dgm:animLvl val="lvl"/>
          <dgm:resizeHandles val="exact"/>
        </dgm:presLayoutVars>
      </dgm:prSet>
      <dgm:spPr/>
    </dgm:pt>
    <dgm:pt modelId="{7C94F705-D2D0-43D3-954B-611A8B6D17D1}" type="pres">
      <dgm:prSet presAssocID="{8C2EB276-03C7-4F00-BC3A-B6D1A3221FBF}" presName="composite" presStyleCnt="0"/>
      <dgm:spPr/>
    </dgm:pt>
    <dgm:pt modelId="{05138246-6293-4AB9-AE23-2E3CF29109ED}" type="pres">
      <dgm:prSet presAssocID="{8C2EB276-03C7-4F00-BC3A-B6D1A3221FBF}" presName="parentText" presStyleLbl="alignNode1" presStyleIdx="0" presStyleCnt="4">
        <dgm:presLayoutVars>
          <dgm:chMax val="1"/>
          <dgm:bulletEnabled val="1"/>
        </dgm:presLayoutVars>
      </dgm:prSet>
      <dgm:spPr/>
    </dgm:pt>
    <dgm:pt modelId="{42D7F91B-EA3D-487D-BD7D-0B11EC9AA0B8}" type="pres">
      <dgm:prSet presAssocID="{8C2EB276-03C7-4F00-BC3A-B6D1A3221FBF}" presName="descendantText" presStyleLbl="alignAcc1" presStyleIdx="0" presStyleCnt="4">
        <dgm:presLayoutVars>
          <dgm:bulletEnabled val="1"/>
        </dgm:presLayoutVars>
      </dgm:prSet>
      <dgm:spPr/>
    </dgm:pt>
    <dgm:pt modelId="{59A9F77A-793F-4967-822B-3B5F06AD58F9}" type="pres">
      <dgm:prSet presAssocID="{022AEE50-0F9A-4BDC-95C1-AF4FE56F03C8}" presName="sp" presStyleCnt="0"/>
      <dgm:spPr/>
    </dgm:pt>
    <dgm:pt modelId="{0ACD8173-0EDF-4152-95EE-6E586641C614}" type="pres">
      <dgm:prSet presAssocID="{2DDC3DA5-F7F2-4448-907A-E4B7037B4044}" presName="composite" presStyleCnt="0"/>
      <dgm:spPr/>
    </dgm:pt>
    <dgm:pt modelId="{97E2A8AD-2929-4A8F-8B27-532ECFAE0057}" type="pres">
      <dgm:prSet presAssocID="{2DDC3DA5-F7F2-4448-907A-E4B7037B4044}" presName="parentText" presStyleLbl="alignNode1" presStyleIdx="1" presStyleCnt="4">
        <dgm:presLayoutVars>
          <dgm:chMax val="1"/>
          <dgm:bulletEnabled val="1"/>
        </dgm:presLayoutVars>
      </dgm:prSet>
      <dgm:spPr/>
    </dgm:pt>
    <dgm:pt modelId="{A71BE9A8-7A7F-4073-9F9C-C43C93AB37E6}" type="pres">
      <dgm:prSet presAssocID="{2DDC3DA5-F7F2-4448-907A-E4B7037B4044}" presName="descendantText" presStyleLbl="alignAcc1" presStyleIdx="1" presStyleCnt="4">
        <dgm:presLayoutVars>
          <dgm:bulletEnabled val="1"/>
        </dgm:presLayoutVars>
      </dgm:prSet>
      <dgm:spPr/>
    </dgm:pt>
    <dgm:pt modelId="{4B96B299-F21E-4064-A6B3-76F71E51DDFC}" type="pres">
      <dgm:prSet presAssocID="{893C1442-3324-40DC-A46A-A1B511BF8FB1}" presName="sp" presStyleCnt="0"/>
      <dgm:spPr/>
    </dgm:pt>
    <dgm:pt modelId="{4C8F3422-B94F-4A0C-82E2-D0981E260610}" type="pres">
      <dgm:prSet presAssocID="{BFDC775A-A179-4429-9F47-3E6CF8AFD547}" presName="composite" presStyleCnt="0"/>
      <dgm:spPr/>
    </dgm:pt>
    <dgm:pt modelId="{3D9AC67E-05F4-42A3-A2C8-956FCDA76FEA}" type="pres">
      <dgm:prSet presAssocID="{BFDC775A-A179-4429-9F47-3E6CF8AFD547}" presName="parentText" presStyleLbl="alignNode1" presStyleIdx="2" presStyleCnt="4">
        <dgm:presLayoutVars>
          <dgm:chMax val="1"/>
          <dgm:bulletEnabled val="1"/>
        </dgm:presLayoutVars>
      </dgm:prSet>
      <dgm:spPr/>
    </dgm:pt>
    <dgm:pt modelId="{2D79A5CA-85A7-4FB1-A9E4-CB714A10F184}" type="pres">
      <dgm:prSet presAssocID="{BFDC775A-A179-4429-9F47-3E6CF8AFD547}" presName="descendantText" presStyleLbl="alignAcc1" presStyleIdx="2" presStyleCnt="4">
        <dgm:presLayoutVars>
          <dgm:bulletEnabled val="1"/>
        </dgm:presLayoutVars>
      </dgm:prSet>
      <dgm:spPr/>
    </dgm:pt>
    <dgm:pt modelId="{63FFF9C7-76CC-4A5B-B192-B08B21B7E524}" type="pres">
      <dgm:prSet presAssocID="{870114F3-5D1E-424D-B1E0-92B7EEF44E0C}" presName="sp" presStyleCnt="0"/>
      <dgm:spPr/>
    </dgm:pt>
    <dgm:pt modelId="{2267BF65-D78B-48A8-81EB-56D955F8AEB4}" type="pres">
      <dgm:prSet presAssocID="{632DF672-4D36-4083-B9D3-4815ECC47A05}" presName="composite" presStyleCnt="0"/>
      <dgm:spPr/>
    </dgm:pt>
    <dgm:pt modelId="{27C04627-ED07-491D-B3B7-4D2FDDA9B770}" type="pres">
      <dgm:prSet presAssocID="{632DF672-4D36-4083-B9D3-4815ECC47A05}" presName="parentText" presStyleLbl="alignNode1" presStyleIdx="3" presStyleCnt="4">
        <dgm:presLayoutVars>
          <dgm:chMax val="1"/>
          <dgm:bulletEnabled val="1"/>
        </dgm:presLayoutVars>
      </dgm:prSet>
      <dgm:spPr/>
    </dgm:pt>
    <dgm:pt modelId="{BECB10FC-B26C-4A11-8EB0-140471507E73}" type="pres">
      <dgm:prSet presAssocID="{632DF672-4D36-4083-B9D3-4815ECC47A05}" presName="descendantText" presStyleLbl="alignAcc1" presStyleIdx="3" presStyleCnt="4">
        <dgm:presLayoutVars>
          <dgm:bulletEnabled val="1"/>
        </dgm:presLayoutVars>
      </dgm:prSet>
      <dgm:spPr/>
    </dgm:pt>
  </dgm:ptLst>
  <dgm:cxnLst>
    <dgm:cxn modelId="{93E8AE06-D651-47DC-8956-97A25FC64637}" type="presOf" srcId="{2DDC3DA5-F7F2-4448-907A-E4B7037B4044}" destId="{97E2A8AD-2929-4A8F-8B27-532ECFAE0057}" srcOrd="0" destOrd="0" presId="urn:microsoft.com/office/officeart/2005/8/layout/chevron2"/>
    <dgm:cxn modelId="{33C40221-9DA0-4B90-A2AC-615DC0627325}" srcId="{2DDC3DA5-F7F2-4448-907A-E4B7037B4044}" destId="{C7984DC2-688C-4F8E-8AF2-2E5E0B6D1CFE}" srcOrd="0" destOrd="0" parTransId="{906E958B-DB29-4351-9889-3C06C3288809}" sibTransId="{B9D5617A-94F9-4DCD-8994-2184D0480CA6}"/>
    <dgm:cxn modelId="{DA2B0A24-A63B-4535-BC14-FD6D62F8DAA7}" srcId="{8C2EB276-03C7-4F00-BC3A-B6D1A3221FBF}" destId="{175ECD47-BA67-434D-B3F3-042F5BDE0737}" srcOrd="0" destOrd="0" parTransId="{B736D856-8354-4531-B7FA-60DABC5693A7}" sibTransId="{35F94346-7D4F-433B-AC19-FC8B4EE8AC81}"/>
    <dgm:cxn modelId="{CB1F273C-8DB2-4E28-9679-9B6FDF7543FE}" type="presOf" srcId="{632DF672-4D36-4083-B9D3-4815ECC47A05}" destId="{27C04627-ED07-491D-B3B7-4D2FDDA9B770}" srcOrd="0" destOrd="0" presId="urn:microsoft.com/office/officeart/2005/8/layout/chevron2"/>
    <dgm:cxn modelId="{58DA206F-C1FD-47F9-8C7D-E3A05A0694E1}" srcId="{A8F03787-C462-47EE-9248-3EAD735B5CEB}" destId="{2DDC3DA5-F7F2-4448-907A-E4B7037B4044}" srcOrd="1" destOrd="0" parTransId="{7E2CC902-5654-46E1-B460-429CE8F4E801}" sibTransId="{893C1442-3324-40DC-A46A-A1B511BF8FB1}"/>
    <dgm:cxn modelId="{429CFB4F-0C07-4618-AF33-A5BC0668A2C0}" type="presOf" srcId="{A8F03787-C462-47EE-9248-3EAD735B5CEB}" destId="{83C88F52-BC99-4EEF-BC01-737F83277B14}" srcOrd="0" destOrd="0" presId="urn:microsoft.com/office/officeart/2005/8/layout/chevron2"/>
    <dgm:cxn modelId="{6F267B83-6023-4805-AA38-E262C9126B49}" srcId="{BFDC775A-A179-4429-9F47-3E6CF8AFD547}" destId="{3BBA951A-A1FC-4AD9-8397-0815C08B7BC0}" srcOrd="0" destOrd="0" parTransId="{535602F0-4860-46E5-934D-25E103AB33A0}" sibTransId="{4FC1CAAE-96E4-4CDF-916E-CDEF5C34A31F}"/>
    <dgm:cxn modelId="{7EC0A386-DF20-415C-8CBC-EB5EFEF00BBB}" type="presOf" srcId="{C7984DC2-688C-4F8E-8AF2-2E5E0B6D1CFE}" destId="{A71BE9A8-7A7F-4073-9F9C-C43C93AB37E6}" srcOrd="0" destOrd="0" presId="urn:microsoft.com/office/officeart/2005/8/layout/chevron2"/>
    <dgm:cxn modelId="{6362A09C-2DFC-4009-86F3-487E85F34915}" srcId="{A8F03787-C462-47EE-9248-3EAD735B5CEB}" destId="{632DF672-4D36-4083-B9D3-4815ECC47A05}" srcOrd="3" destOrd="0" parTransId="{94BBB6AB-E31B-46F2-9209-F62481F763DB}" sibTransId="{5E85DC26-0003-4309-A271-F0706F520EE1}"/>
    <dgm:cxn modelId="{C702299D-4FC9-4DB1-8A32-8363758FC822}" srcId="{632DF672-4D36-4083-B9D3-4815ECC47A05}" destId="{25100168-20C7-4614-978F-3FF901F350D4}" srcOrd="0" destOrd="0" parTransId="{5E6E8656-2801-452A-8E41-1241A3DEED14}" sibTransId="{6CC63709-A624-4F6A-8863-D7BE75BC3EAC}"/>
    <dgm:cxn modelId="{38DC2BAD-19BB-46B1-911F-B33A7602D69A}" srcId="{A8F03787-C462-47EE-9248-3EAD735B5CEB}" destId="{BFDC775A-A179-4429-9F47-3E6CF8AFD547}" srcOrd="2" destOrd="0" parTransId="{D2F38AF7-4D30-468C-9299-92D7DB6B6376}" sibTransId="{870114F3-5D1E-424D-B1E0-92B7EEF44E0C}"/>
    <dgm:cxn modelId="{54098EAF-D53A-4DF1-BCC3-9857C920575F}" type="presOf" srcId="{25100168-20C7-4614-978F-3FF901F350D4}" destId="{BECB10FC-B26C-4A11-8EB0-140471507E73}" srcOrd="0" destOrd="0" presId="urn:microsoft.com/office/officeart/2005/8/layout/chevron2"/>
    <dgm:cxn modelId="{7B4894B6-D4DD-4340-A827-97CB20B342B6}" srcId="{A8F03787-C462-47EE-9248-3EAD735B5CEB}" destId="{8C2EB276-03C7-4F00-BC3A-B6D1A3221FBF}" srcOrd="0" destOrd="0" parTransId="{8A400FE4-1607-4F8C-A22E-2230257745EF}" sibTransId="{022AEE50-0F9A-4BDC-95C1-AF4FE56F03C8}"/>
    <dgm:cxn modelId="{5603D8BD-C324-40B9-8AA8-206084A86C59}" type="presOf" srcId="{BFDC775A-A179-4429-9F47-3E6CF8AFD547}" destId="{3D9AC67E-05F4-42A3-A2C8-956FCDA76FEA}" srcOrd="0" destOrd="0" presId="urn:microsoft.com/office/officeart/2005/8/layout/chevron2"/>
    <dgm:cxn modelId="{DF52F3CF-FB31-4750-9C54-45667C045A15}" type="presOf" srcId="{3BBA951A-A1FC-4AD9-8397-0815C08B7BC0}" destId="{2D79A5CA-85A7-4FB1-A9E4-CB714A10F184}" srcOrd="0" destOrd="0" presId="urn:microsoft.com/office/officeart/2005/8/layout/chevron2"/>
    <dgm:cxn modelId="{F43E65DB-C88A-4DB9-A088-A533D6E48843}" type="presOf" srcId="{8C2EB276-03C7-4F00-BC3A-B6D1A3221FBF}" destId="{05138246-6293-4AB9-AE23-2E3CF29109ED}" srcOrd="0" destOrd="0" presId="urn:microsoft.com/office/officeart/2005/8/layout/chevron2"/>
    <dgm:cxn modelId="{DA5D35E9-533C-4698-88B4-ADF2906E88C2}" type="presOf" srcId="{175ECD47-BA67-434D-B3F3-042F5BDE0737}" destId="{42D7F91B-EA3D-487D-BD7D-0B11EC9AA0B8}" srcOrd="0" destOrd="0" presId="urn:microsoft.com/office/officeart/2005/8/layout/chevron2"/>
    <dgm:cxn modelId="{65F4744C-53B6-4135-B780-3B1FB69CDABF}" type="presParOf" srcId="{83C88F52-BC99-4EEF-BC01-737F83277B14}" destId="{7C94F705-D2D0-43D3-954B-611A8B6D17D1}" srcOrd="0" destOrd="0" presId="urn:microsoft.com/office/officeart/2005/8/layout/chevron2"/>
    <dgm:cxn modelId="{E226D3FE-4C49-4EA2-9CDA-730BE10BB570}" type="presParOf" srcId="{7C94F705-D2D0-43D3-954B-611A8B6D17D1}" destId="{05138246-6293-4AB9-AE23-2E3CF29109ED}" srcOrd="0" destOrd="0" presId="urn:microsoft.com/office/officeart/2005/8/layout/chevron2"/>
    <dgm:cxn modelId="{6B8E0ED6-C20B-417A-986A-F4E82D19FA6C}" type="presParOf" srcId="{7C94F705-D2D0-43D3-954B-611A8B6D17D1}" destId="{42D7F91B-EA3D-487D-BD7D-0B11EC9AA0B8}" srcOrd="1" destOrd="0" presId="urn:microsoft.com/office/officeart/2005/8/layout/chevron2"/>
    <dgm:cxn modelId="{34BE9623-8633-4D63-8248-95AD543D4107}" type="presParOf" srcId="{83C88F52-BC99-4EEF-BC01-737F83277B14}" destId="{59A9F77A-793F-4967-822B-3B5F06AD58F9}" srcOrd="1" destOrd="0" presId="urn:microsoft.com/office/officeart/2005/8/layout/chevron2"/>
    <dgm:cxn modelId="{3544FB8E-34E8-46C7-AC42-CCAB79ADD87F}" type="presParOf" srcId="{83C88F52-BC99-4EEF-BC01-737F83277B14}" destId="{0ACD8173-0EDF-4152-95EE-6E586641C614}" srcOrd="2" destOrd="0" presId="urn:microsoft.com/office/officeart/2005/8/layout/chevron2"/>
    <dgm:cxn modelId="{C04A26B7-6DAD-4C2D-8996-3901A9D18268}" type="presParOf" srcId="{0ACD8173-0EDF-4152-95EE-6E586641C614}" destId="{97E2A8AD-2929-4A8F-8B27-532ECFAE0057}" srcOrd="0" destOrd="0" presId="urn:microsoft.com/office/officeart/2005/8/layout/chevron2"/>
    <dgm:cxn modelId="{3C35A576-CDBE-4CD2-A60E-98738C047673}" type="presParOf" srcId="{0ACD8173-0EDF-4152-95EE-6E586641C614}" destId="{A71BE9A8-7A7F-4073-9F9C-C43C93AB37E6}" srcOrd="1" destOrd="0" presId="urn:microsoft.com/office/officeart/2005/8/layout/chevron2"/>
    <dgm:cxn modelId="{4E4519C0-EBE2-461B-962E-C0220C27282D}" type="presParOf" srcId="{83C88F52-BC99-4EEF-BC01-737F83277B14}" destId="{4B96B299-F21E-4064-A6B3-76F71E51DDFC}" srcOrd="3" destOrd="0" presId="urn:microsoft.com/office/officeart/2005/8/layout/chevron2"/>
    <dgm:cxn modelId="{7667F910-A149-44E1-83B7-4DDB573C5083}" type="presParOf" srcId="{83C88F52-BC99-4EEF-BC01-737F83277B14}" destId="{4C8F3422-B94F-4A0C-82E2-D0981E260610}" srcOrd="4" destOrd="0" presId="urn:microsoft.com/office/officeart/2005/8/layout/chevron2"/>
    <dgm:cxn modelId="{C7002E47-8D44-43F1-BF5F-62575E257133}" type="presParOf" srcId="{4C8F3422-B94F-4A0C-82E2-D0981E260610}" destId="{3D9AC67E-05F4-42A3-A2C8-956FCDA76FEA}" srcOrd="0" destOrd="0" presId="urn:microsoft.com/office/officeart/2005/8/layout/chevron2"/>
    <dgm:cxn modelId="{9B0DA576-31AF-4096-96EF-0C62EA60BBD0}" type="presParOf" srcId="{4C8F3422-B94F-4A0C-82E2-D0981E260610}" destId="{2D79A5CA-85A7-4FB1-A9E4-CB714A10F184}" srcOrd="1" destOrd="0" presId="urn:microsoft.com/office/officeart/2005/8/layout/chevron2"/>
    <dgm:cxn modelId="{A2BE704D-A29B-4688-ACF5-FDFC392FAC50}" type="presParOf" srcId="{83C88F52-BC99-4EEF-BC01-737F83277B14}" destId="{63FFF9C7-76CC-4A5B-B192-B08B21B7E524}" srcOrd="5" destOrd="0" presId="urn:microsoft.com/office/officeart/2005/8/layout/chevron2"/>
    <dgm:cxn modelId="{F004F166-465C-4836-8D43-56ACF036000E}" type="presParOf" srcId="{83C88F52-BC99-4EEF-BC01-737F83277B14}" destId="{2267BF65-D78B-48A8-81EB-56D955F8AEB4}" srcOrd="6" destOrd="0" presId="urn:microsoft.com/office/officeart/2005/8/layout/chevron2"/>
    <dgm:cxn modelId="{45A83593-4546-443B-B968-E65B154E920C}" type="presParOf" srcId="{2267BF65-D78B-48A8-81EB-56D955F8AEB4}" destId="{27C04627-ED07-491D-B3B7-4D2FDDA9B770}" srcOrd="0" destOrd="0" presId="urn:microsoft.com/office/officeart/2005/8/layout/chevron2"/>
    <dgm:cxn modelId="{4CC736E6-F0C3-4C91-98C5-4FBFFF67C89B}" type="presParOf" srcId="{2267BF65-D78B-48A8-81EB-56D955F8AEB4}" destId="{BECB10FC-B26C-4A11-8EB0-140471507E7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38246-6293-4AB9-AE23-2E3CF29109ED}">
      <dsp:nvSpPr>
        <dsp:cNvPr id="0" name=""/>
        <dsp:cNvSpPr/>
      </dsp:nvSpPr>
      <dsp:spPr>
        <a:xfrm rot="5400000">
          <a:off x="-175808" y="177592"/>
          <a:ext cx="1172058" cy="820441"/>
        </a:xfrm>
        <a:prstGeom prst="chevron">
          <a:avLst/>
        </a:prstGeom>
        <a:solidFill>
          <a:srgbClr val="F2A9A5"/>
        </a:solidFill>
        <a:ln w="25400" cap="flat" cmpd="sng" algn="ctr">
          <a:solidFill>
            <a:srgbClr val="FFDBC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04-30</a:t>
          </a:r>
          <a:endParaRPr lang="ko-KR" altLang="en-US" sz="1700" kern="1200" dirty="0"/>
        </a:p>
      </dsp:txBody>
      <dsp:txXfrm rot="-5400000">
        <a:off x="1" y="412005"/>
        <a:ext cx="820441" cy="351617"/>
      </dsp:txXfrm>
    </dsp:sp>
    <dsp:sp modelId="{42D7F91B-EA3D-487D-BD7D-0B11EC9AA0B8}">
      <dsp:nvSpPr>
        <dsp:cNvPr id="0" name=""/>
        <dsp:cNvSpPr/>
      </dsp:nvSpPr>
      <dsp:spPr>
        <a:xfrm rot="5400000">
          <a:off x="4084433" y="-3262208"/>
          <a:ext cx="761838" cy="7289822"/>
        </a:xfrm>
        <a:prstGeom prst="round2SameRect">
          <a:avLst/>
        </a:prstGeom>
        <a:solidFill>
          <a:schemeClr val="lt1">
            <a:alpha val="90000"/>
            <a:hueOff val="0"/>
            <a:satOff val="0"/>
            <a:lumOff val="0"/>
            <a:alphaOff val="0"/>
          </a:schemeClr>
        </a:solidFill>
        <a:ln w="25400" cap="flat" cmpd="sng" algn="ctr">
          <a:solidFill>
            <a:srgbClr val="F2A9A5"/>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latinLnBrk="1">
            <a:lnSpc>
              <a:spcPct val="90000"/>
            </a:lnSpc>
            <a:spcBef>
              <a:spcPct val="0"/>
            </a:spcBef>
            <a:spcAft>
              <a:spcPct val="15000"/>
            </a:spcAft>
            <a:buChar char="•"/>
          </a:pPr>
          <a:r>
            <a:rPr lang="en-US" altLang="ko-KR" sz="3300" b="1" kern="1200" dirty="0">
              <a:solidFill>
                <a:srgbClr val="4B423D"/>
              </a:solidFill>
            </a:rPr>
            <a:t>Initial Requirement Specification</a:t>
          </a:r>
          <a:endParaRPr lang="ko-KR" altLang="en-US" sz="3300" b="1" kern="1200" dirty="0">
            <a:solidFill>
              <a:srgbClr val="4B423D"/>
            </a:solidFill>
          </a:endParaRPr>
        </a:p>
      </dsp:txBody>
      <dsp:txXfrm rot="-5400000">
        <a:off x="820441" y="38974"/>
        <a:ext cx="7252632" cy="687458"/>
      </dsp:txXfrm>
    </dsp:sp>
    <dsp:sp modelId="{97E2A8AD-2929-4A8F-8B27-532ECFAE0057}">
      <dsp:nvSpPr>
        <dsp:cNvPr id="0" name=""/>
        <dsp:cNvSpPr/>
      </dsp:nvSpPr>
      <dsp:spPr>
        <a:xfrm rot="5400000">
          <a:off x="-175808" y="1201868"/>
          <a:ext cx="1172058" cy="820441"/>
        </a:xfrm>
        <a:prstGeom prst="chevron">
          <a:avLst/>
        </a:prstGeom>
        <a:solidFill>
          <a:srgbClr val="F2A9A5"/>
        </a:solidFill>
        <a:ln w="25400" cap="flat" cmpd="sng" algn="ctr">
          <a:solidFill>
            <a:srgbClr val="FFDBC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05-17</a:t>
          </a:r>
          <a:endParaRPr lang="ko-KR" altLang="en-US" sz="1700" kern="1200" dirty="0"/>
        </a:p>
      </dsp:txBody>
      <dsp:txXfrm rot="-5400000">
        <a:off x="1" y="1436281"/>
        <a:ext cx="820441" cy="351617"/>
      </dsp:txXfrm>
    </dsp:sp>
    <dsp:sp modelId="{A71BE9A8-7A7F-4073-9F9C-C43C93AB37E6}">
      <dsp:nvSpPr>
        <dsp:cNvPr id="0" name=""/>
        <dsp:cNvSpPr/>
      </dsp:nvSpPr>
      <dsp:spPr>
        <a:xfrm rot="5400000">
          <a:off x="4084433" y="-2237932"/>
          <a:ext cx="761838" cy="7289822"/>
        </a:xfrm>
        <a:prstGeom prst="round2SameRect">
          <a:avLst/>
        </a:prstGeom>
        <a:solidFill>
          <a:schemeClr val="lt1">
            <a:alpha val="90000"/>
            <a:hueOff val="0"/>
            <a:satOff val="0"/>
            <a:lumOff val="0"/>
            <a:alphaOff val="0"/>
          </a:schemeClr>
        </a:solidFill>
        <a:ln w="25400" cap="flat" cmpd="sng" algn="ctr">
          <a:solidFill>
            <a:srgbClr val="F2A9A5"/>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latinLnBrk="1">
            <a:lnSpc>
              <a:spcPct val="90000"/>
            </a:lnSpc>
            <a:spcBef>
              <a:spcPct val="0"/>
            </a:spcBef>
            <a:spcAft>
              <a:spcPct val="15000"/>
            </a:spcAft>
            <a:buChar char="•"/>
          </a:pPr>
          <a:r>
            <a:rPr lang="en-US" altLang="ko-KR" sz="3300" b="1" kern="1200" dirty="0">
              <a:solidFill>
                <a:srgbClr val="4B423D"/>
              </a:solidFill>
            </a:rPr>
            <a:t>Design Specification</a:t>
          </a:r>
          <a:endParaRPr lang="ko-KR" altLang="en-US" sz="3300" b="1" kern="1200" dirty="0">
            <a:solidFill>
              <a:srgbClr val="4B423D"/>
            </a:solidFill>
          </a:endParaRPr>
        </a:p>
      </dsp:txBody>
      <dsp:txXfrm rot="-5400000">
        <a:off x="820441" y="1063250"/>
        <a:ext cx="7252632" cy="687458"/>
      </dsp:txXfrm>
    </dsp:sp>
    <dsp:sp modelId="{3D9AC67E-05F4-42A3-A2C8-956FCDA76FEA}">
      <dsp:nvSpPr>
        <dsp:cNvPr id="0" name=""/>
        <dsp:cNvSpPr/>
      </dsp:nvSpPr>
      <dsp:spPr>
        <a:xfrm rot="5400000">
          <a:off x="-175808" y="2226144"/>
          <a:ext cx="1172058" cy="820441"/>
        </a:xfrm>
        <a:prstGeom prst="chevron">
          <a:avLst/>
        </a:prstGeom>
        <a:solidFill>
          <a:srgbClr val="F2A9A5"/>
        </a:solidFill>
        <a:ln w="25400" cap="flat" cmpd="sng" algn="ctr">
          <a:solidFill>
            <a:srgbClr val="FFDBC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05-31</a:t>
          </a:r>
          <a:endParaRPr lang="ko-KR" altLang="en-US" sz="1700" kern="1200" dirty="0"/>
        </a:p>
      </dsp:txBody>
      <dsp:txXfrm rot="-5400000">
        <a:off x="1" y="2460557"/>
        <a:ext cx="820441" cy="351617"/>
      </dsp:txXfrm>
    </dsp:sp>
    <dsp:sp modelId="{2D79A5CA-85A7-4FB1-A9E4-CB714A10F184}">
      <dsp:nvSpPr>
        <dsp:cNvPr id="0" name=""/>
        <dsp:cNvSpPr/>
      </dsp:nvSpPr>
      <dsp:spPr>
        <a:xfrm rot="5400000">
          <a:off x="4084433" y="-1213656"/>
          <a:ext cx="761838" cy="7289822"/>
        </a:xfrm>
        <a:prstGeom prst="round2SameRect">
          <a:avLst/>
        </a:prstGeom>
        <a:solidFill>
          <a:schemeClr val="lt1">
            <a:alpha val="90000"/>
            <a:hueOff val="0"/>
            <a:satOff val="0"/>
            <a:lumOff val="0"/>
            <a:alphaOff val="0"/>
          </a:schemeClr>
        </a:solidFill>
        <a:ln w="25400" cap="flat" cmpd="sng" algn="ctr">
          <a:solidFill>
            <a:srgbClr val="F2A9A5"/>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latinLnBrk="1">
            <a:lnSpc>
              <a:spcPct val="90000"/>
            </a:lnSpc>
            <a:spcBef>
              <a:spcPct val="0"/>
            </a:spcBef>
            <a:spcAft>
              <a:spcPct val="15000"/>
            </a:spcAft>
            <a:buChar char="•"/>
          </a:pPr>
          <a:r>
            <a:rPr lang="en-US" altLang="ko-KR" sz="3300" b="1" kern="1200" dirty="0">
              <a:solidFill>
                <a:srgbClr val="4B423D"/>
              </a:solidFill>
            </a:rPr>
            <a:t>Integration</a:t>
          </a:r>
          <a:endParaRPr lang="ko-KR" altLang="en-US" sz="3300" b="1" kern="1200" dirty="0">
            <a:solidFill>
              <a:srgbClr val="4B423D"/>
            </a:solidFill>
          </a:endParaRPr>
        </a:p>
      </dsp:txBody>
      <dsp:txXfrm rot="-5400000">
        <a:off x="820441" y="2087526"/>
        <a:ext cx="7252632" cy="687458"/>
      </dsp:txXfrm>
    </dsp:sp>
    <dsp:sp modelId="{27C04627-ED07-491D-B3B7-4D2FDDA9B770}">
      <dsp:nvSpPr>
        <dsp:cNvPr id="0" name=""/>
        <dsp:cNvSpPr/>
      </dsp:nvSpPr>
      <dsp:spPr>
        <a:xfrm rot="5400000">
          <a:off x="-175808" y="3250420"/>
          <a:ext cx="1172058" cy="820441"/>
        </a:xfrm>
        <a:prstGeom prst="chevron">
          <a:avLst/>
        </a:prstGeom>
        <a:solidFill>
          <a:srgbClr val="F2A9A5"/>
        </a:solidFill>
        <a:ln w="25400" cap="flat" cmpd="sng" algn="ctr">
          <a:solidFill>
            <a:srgbClr val="FFDBC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06-07</a:t>
          </a:r>
          <a:endParaRPr lang="ko-KR" altLang="en-US" sz="1700" kern="1200" dirty="0"/>
        </a:p>
      </dsp:txBody>
      <dsp:txXfrm rot="-5400000">
        <a:off x="1" y="3484833"/>
        <a:ext cx="820441" cy="351617"/>
      </dsp:txXfrm>
    </dsp:sp>
    <dsp:sp modelId="{BECB10FC-B26C-4A11-8EB0-140471507E73}">
      <dsp:nvSpPr>
        <dsp:cNvPr id="0" name=""/>
        <dsp:cNvSpPr/>
      </dsp:nvSpPr>
      <dsp:spPr>
        <a:xfrm rot="5400000">
          <a:off x="4084433" y="-189380"/>
          <a:ext cx="761838" cy="7289822"/>
        </a:xfrm>
        <a:prstGeom prst="round2SameRect">
          <a:avLst/>
        </a:prstGeom>
        <a:solidFill>
          <a:schemeClr val="lt1">
            <a:alpha val="90000"/>
            <a:hueOff val="0"/>
            <a:satOff val="0"/>
            <a:lumOff val="0"/>
            <a:alphaOff val="0"/>
          </a:schemeClr>
        </a:solidFill>
        <a:ln w="25400" cap="flat" cmpd="sng" algn="ctr">
          <a:solidFill>
            <a:srgbClr val="F2A9A5"/>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0955" rIns="20955" bIns="20955" numCol="1" spcCol="1270" anchor="ctr" anchorCtr="0">
          <a:noAutofit/>
        </a:bodyPr>
        <a:lstStyle/>
        <a:p>
          <a:pPr marL="285750" lvl="1" indent="-285750" algn="l" defTabSz="1466850" latinLnBrk="1">
            <a:lnSpc>
              <a:spcPct val="90000"/>
            </a:lnSpc>
            <a:spcBef>
              <a:spcPct val="0"/>
            </a:spcBef>
            <a:spcAft>
              <a:spcPct val="15000"/>
            </a:spcAft>
            <a:buChar char="•"/>
          </a:pPr>
          <a:r>
            <a:rPr lang="en-US" altLang="ko-KR" sz="3300" b="1" kern="1200" dirty="0">
              <a:solidFill>
                <a:srgbClr val="4B423D"/>
              </a:solidFill>
            </a:rPr>
            <a:t>Validation &amp; Verification</a:t>
          </a:r>
          <a:endParaRPr lang="ko-KR" altLang="en-US" sz="3300" b="1" kern="1200" dirty="0">
            <a:solidFill>
              <a:srgbClr val="4B423D"/>
            </a:solidFill>
          </a:endParaRPr>
        </a:p>
      </dsp:txBody>
      <dsp:txXfrm rot="-5400000">
        <a:off x="820441" y="3111802"/>
        <a:ext cx="7252632" cy="6874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6BA485-E049-4DD6-95CF-54C69AB6BBF0}" type="datetimeFigureOut">
              <a:rPr lang="ko-KR" altLang="en-US" smtClean="0"/>
              <a:t>2019-04-10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1F8AF5-6555-4DEB-A3E2-0F9F2D28522A}"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s.google.com/web/progressive-web-app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bigdata.ices.utexas.edu/project/graph-cluster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s.google.com/web/progressive-web-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bigdata.ices.utexas.edu/project/graph-cluster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A1F8AF5-6555-4DEB-A3E2-0F9F2D28522A}" type="slidenum">
              <a:rPr lang="ko-KR" altLang="en-US" smtClean="0"/>
              <a:t>0</a:t>
            </a:fld>
            <a:endParaRPr lang="ko-KR" altLang="en-US"/>
          </a:p>
        </p:txBody>
      </p:sp>
    </p:spTree>
    <p:extLst>
      <p:ext uri="{BB962C8B-B14F-4D97-AF65-F5344CB8AC3E}">
        <p14:creationId xmlns:p14="http://schemas.microsoft.com/office/powerpoint/2010/main" val="2400152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sz="1200" kern="1200" dirty="0" err="1">
                <a:solidFill>
                  <a:schemeClr val="tx1"/>
                </a:solidFill>
                <a:effectLst/>
                <a:latin typeface="+mn-lt"/>
                <a:ea typeface="+mn-ea"/>
                <a:cs typeface="+mn-cs"/>
              </a:rPr>
              <a:t>Flixtyle</a:t>
            </a:r>
            <a:r>
              <a:rPr lang="en-US" sz="1200" kern="1200" dirty="0">
                <a:solidFill>
                  <a:schemeClr val="tx1"/>
                </a:solidFill>
                <a:effectLst/>
                <a:latin typeface="+mn-lt"/>
                <a:ea typeface="+mn-ea"/>
                <a:cs typeface="+mn-cs"/>
              </a:rPr>
              <a:t> is like a fashion tinder. For anyone who doesn’t know what tinder is, it is a dating app where you swipe left or right depending on if you like the person in the picture or not. Our app </a:t>
            </a:r>
            <a:r>
              <a:rPr lang="en-US" sz="1200" kern="1200" dirty="0" err="1">
                <a:solidFill>
                  <a:schemeClr val="tx1"/>
                </a:solidFill>
                <a:effectLst/>
                <a:latin typeface="+mn-lt"/>
                <a:ea typeface="+mn-ea"/>
                <a:cs typeface="+mn-cs"/>
              </a:rPr>
              <a:t>Flixtyle</a:t>
            </a:r>
            <a:r>
              <a:rPr lang="en-US" sz="1200" kern="1200" dirty="0">
                <a:solidFill>
                  <a:schemeClr val="tx1"/>
                </a:solidFill>
                <a:effectLst/>
                <a:latin typeface="+mn-lt"/>
                <a:ea typeface="+mn-ea"/>
                <a:cs typeface="+mn-cs"/>
              </a:rPr>
              <a:t> is going to be app where you can just flick your finger left or right depending on your preference of the clothing item. Left means that you like the item, and right means that you don’t.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By flicking products left or right, our app will give you recommendations based on your overall preference of style. The more data collected from the user, the better the recommendations will be. It’s very simple. Since all you need to do is flick a finger, it is basically an app anyone can simply use if they just have a phone. If one likes a product, they can go straight to the website that sells it and buy the product. Just a few simple touches and you’ll have the item you want.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more you flick, the better recommendations you will get from our app. Our algorithms will bring users tailored recommendations which fit their interest. Sometimes, just the clothes in the recommendation section can be boring. Even though people usually go with a similar style, people interested in fashion want to try out something new. That’s why </a:t>
            </a:r>
            <a:r>
              <a:rPr lang="en-US" sz="1200" kern="1200" dirty="0" err="1">
                <a:solidFill>
                  <a:schemeClr val="tx1"/>
                </a:solidFill>
                <a:effectLst/>
                <a:latin typeface="+mn-lt"/>
                <a:ea typeface="+mn-ea"/>
                <a:cs typeface="+mn-cs"/>
              </a:rPr>
              <a:t>Flixtyle</a:t>
            </a:r>
            <a:r>
              <a:rPr lang="en-US" sz="1200" kern="1200" dirty="0">
                <a:solidFill>
                  <a:schemeClr val="tx1"/>
                </a:solidFill>
                <a:effectLst/>
                <a:latin typeface="+mn-lt"/>
                <a:ea typeface="+mn-ea"/>
                <a:cs typeface="+mn-cs"/>
              </a:rPr>
              <a:t> will have a separate recommendation section and have new styles for the user when swiping left or right.</a:t>
            </a:r>
          </a:p>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9</a:t>
            </a:fld>
            <a:endParaRPr lang="ko-KR" altLang="en-US"/>
          </a:p>
        </p:txBody>
      </p:sp>
    </p:spTree>
    <p:extLst>
      <p:ext uri="{BB962C8B-B14F-4D97-AF65-F5344CB8AC3E}">
        <p14:creationId xmlns:p14="http://schemas.microsoft.com/office/powerpoint/2010/main" val="221367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The separation of this information also affects the functionality of the recommended system.</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10</a:t>
            </a:fld>
            <a:endParaRPr lang="ko-KR" altLang="en-US"/>
          </a:p>
        </p:txBody>
      </p:sp>
    </p:spTree>
    <p:extLst>
      <p:ext uri="{BB962C8B-B14F-4D97-AF65-F5344CB8AC3E}">
        <p14:creationId xmlns:p14="http://schemas.microsoft.com/office/powerpoint/2010/main" val="755384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When you flick left, it means you like the item. When you flick right, it means you don’t! You will have to go through a set of clothes so that it can collect your data to give you recommendations.</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11</a:t>
            </a:fld>
            <a:endParaRPr lang="ko-KR" altLang="en-US"/>
          </a:p>
        </p:txBody>
      </p:sp>
    </p:spTree>
    <p:extLst>
      <p:ext uri="{BB962C8B-B14F-4D97-AF65-F5344CB8AC3E}">
        <p14:creationId xmlns:p14="http://schemas.microsoft.com/office/powerpoint/2010/main" val="365211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When finished with going through the set of clothes, the app will give you tailored recommendations based on your swipes. In the recommendations page, if you click the heart shape, the item will also shop up in the liked page.</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12</a:t>
            </a:fld>
            <a:endParaRPr lang="ko-KR" altLang="en-US"/>
          </a:p>
        </p:txBody>
      </p:sp>
    </p:spTree>
    <p:extLst>
      <p:ext uri="{BB962C8B-B14F-4D97-AF65-F5344CB8AC3E}">
        <p14:creationId xmlns:p14="http://schemas.microsoft.com/office/powerpoint/2010/main" val="185439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In the likes page, you can basically view everything you’ve liked. You can also add filters for the category, and price to view specific things you want. </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13</a:t>
            </a:fld>
            <a:endParaRPr lang="ko-KR" altLang="en-US"/>
          </a:p>
        </p:txBody>
      </p:sp>
    </p:spTree>
    <p:extLst>
      <p:ext uri="{BB962C8B-B14F-4D97-AF65-F5344CB8AC3E}">
        <p14:creationId xmlns:p14="http://schemas.microsoft.com/office/powerpoint/2010/main" val="546137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When the user clicks on a product, they can move to the website that sells the item.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Flixtyle</a:t>
            </a:r>
            <a:r>
              <a:rPr lang="en-US" sz="1200" kern="1200" dirty="0">
                <a:solidFill>
                  <a:schemeClr val="tx1"/>
                </a:solidFill>
                <a:effectLst/>
                <a:latin typeface="+mn-lt"/>
                <a:ea typeface="+mn-ea"/>
                <a:cs typeface="+mn-cs"/>
              </a:rPr>
              <a:t>, you can save time looking for items that match your style. You can also look at products of many shopping malls at one time so there is little effort needed. You can also discover new styles that you never knew you were interested in.</a:t>
            </a:r>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14</a:t>
            </a:fld>
            <a:endParaRPr lang="ko-KR" altLang="en-US"/>
          </a:p>
        </p:txBody>
      </p:sp>
    </p:spTree>
    <p:extLst>
      <p:ext uri="{BB962C8B-B14F-4D97-AF65-F5344CB8AC3E}">
        <p14:creationId xmlns:p14="http://schemas.microsoft.com/office/powerpoint/2010/main" val="248623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Reference : </a:t>
            </a:r>
            <a:r>
              <a:rPr lang="en-US" altLang="ko-KR" dirty="0">
                <a:hlinkClick r:id="rId3"/>
              </a:rPr>
              <a:t>https://developers.google.com/web/progressive-web-apps/</a:t>
            </a:r>
            <a:endParaRPr lang="en-US" altLang="ko-KR" dirty="0"/>
          </a:p>
          <a:p>
            <a:r>
              <a:rPr lang="en-US" altLang="ko-KR" dirty="0"/>
              <a:t>Reference : </a:t>
            </a:r>
            <a:r>
              <a:rPr lang="en-US" altLang="ko-KR" dirty="0">
                <a:hlinkClick r:id="rId4"/>
              </a:rPr>
              <a:t>http://bigdata.ices.utexas.edu/project/graph-clustering/</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16</a:t>
            </a:fld>
            <a:endParaRPr lang="ko-KR" altLang="en-US"/>
          </a:p>
        </p:txBody>
      </p:sp>
    </p:spTree>
    <p:extLst>
      <p:ext uri="{BB962C8B-B14F-4D97-AF65-F5344CB8AC3E}">
        <p14:creationId xmlns:p14="http://schemas.microsoft.com/office/powerpoint/2010/main" val="558128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17</a:t>
            </a:fld>
            <a:endParaRPr lang="ko-KR" altLang="en-US"/>
          </a:p>
        </p:txBody>
      </p:sp>
    </p:spTree>
    <p:extLst>
      <p:ext uri="{BB962C8B-B14F-4D97-AF65-F5344CB8AC3E}">
        <p14:creationId xmlns:p14="http://schemas.microsoft.com/office/powerpoint/2010/main" val="3664475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18</a:t>
            </a:fld>
            <a:endParaRPr lang="ko-KR" altLang="en-US"/>
          </a:p>
        </p:txBody>
      </p:sp>
    </p:spTree>
    <p:extLst>
      <p:ext uri="{BB962C8B-B14F-4D97-AF65-F5344CB8AC3E}">
        <p14:creationId xmlns:p14="http://schemas.microsoft.com/office/powerpoint/2010/main" val="3877175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Reference : </a:t>
            </a:r>
            <a:r>
              <a:rPr lang="en-US" altLang="ko-KR" dirty="0">
                <a:hlinkClick r:id="rId3"/>
              </a:rPr>
              <a:t>https://developers.google.com/web/progressive-web-apps/</a:t>
            </a:r>
            <a:endParaRPr lang="en-US" altLang="ko-KR" dirty="0"/>
          </a:p>
          <a:p>
            <a:r>
              <a:rPr lang="en-US" altLang="ko-KR" dirty="0"/>
              <a:t>Reference : </a:t>
            </a:r>
            <a:r>
              <a:rPr lang="en-US" altLang="ko-KR" dirty="0">
                <a:hlinkClick r:id="rId4"/>
              </a:rPr>
              <a:t>http://bigdata.ices.utexas.edu/project/graph-clustering/</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19</a:t>
            </a:fld>
            <a:endParaRPr lang="ko-KR" altLang="en-US"/>
          </a:p>
        </p:txBody>
      </p:sp>
    </p:spTree>
    <p:extLst>
      <p:ext uri="{BB962C8B-B14F-4D97-AF65-F5344CB8AC3E}">
        <p14:creationId xmlns:p14="http://schemas.microsoft.com/office/powerpoint/2010/main" val="48342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1</a:t>
            </a:fld>
            <a:endParaRPr lang="ko-KR"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20</a:t>
            </a:fld>
            <a:endParaRPr lang="ko-KR" altLang="en-US"/>
          </a:p>
        </p:txBody>
      </p:sp>
    </p:spTree>
    <p:extLst>
      <p:ext uri="{BB962C8B-B14F-4D97-AF65-F5344CB8AC3E}">
        <p14:creationId xmlns:p14="http://schemas.microsoft.com/office/powerpoint/2010/main" val="2270328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21</a:t>
            </a:fld>
            <a:endParaRPr lang="ko-KR" altLang="en-US"/>
          </a:p>
        </p:txBody>
      </p:sp>
    </p:spTree>
    <p:extLst>
      <p:ext uri="{BB962C8B-B14F-4D97-AF65-F5344CB8AC3E}">
        <p14:creationId xmlns:p14="http://schemas.microsoft.com/office/powerpoint/2010/main" val="147053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22</a:t>
            </a:fld>
            <a:endParaRPr lang="ko-KR" altLang="en-US"/>
          </a:p>
        </p:txBody>
      </p:sp>
    </p:spTree>
    <p:extLst>
      <p:ext uri="{BB962C8B-B14F-4D97-AF65-F5344CB8AC3E}">
        <p14:creationId xmlns:p14="http://schemas.microsoft.com/office/powerpoint/2010/main" val="223724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23</a:t>
            </a:fld>
            <a:endParaRPr lang="ko-KR" altLang="en-US"/>
          </a:p>
        </p:txBody>
      </p:sp>
    </p:spTree>
    <p:extLst>
      <p:ext uri="{BB962C8B-B14F-4D97-AF65-F5344CB8AC3E}">
        <p14:creationId xmlns:p14="http://schemas.microsoft.com/office/powerpoint/2010/main" val="55745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Meaningless arrow image</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24</a:t>
            </a:fld>
            <a:endParaRPr lang="ko-KR" altLang="en-US"/>
          </a:p>
        </p:txBody>
      </p:sp>
    </p:spTree>
    <p:extLst>
      <p:ext uri="{BB962C8B-B14F-4D97-AF65-F5344CB8AC3E}">
        <p14:creationId xmlns:p14="http://schemas.microsoft.com/office/powerpoint/2010/main" val="9039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25</a:t>
            </a:fld>
            <a:endParaRPr lang="ko-KR" altLang="en-US"/>
          </a:p>
        </p:txBody>
      </p:sp>
    </p:spTree>
    <p:extLst>
      <p:ext uri="{BB962C8B-B14F-4D97-AF65-F5344CB8AC3E}">
        <p14:creationId xmlns:p14="http://schemas.microsoft.com/office/powerpoint/2010/main" val="336833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26</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The size of the fashion market around the world is increasing. In a huge fashion market, consumer is exposed to the amount of information.</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Consumers want to choose a product that is easy, fast and accurate among them. </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2</a:t>
            </a:fld>
            <a:endParaRPr lang="ko-KR" altLang="en-US"/>
          </a:p>
        </p:txBody>
      </p:sp>
    </p:spTree>
    <p:extLst>
      <p:ext uri="{BB962C8B-B14F-4D97-AF65-F5344CB8AC3E}">
        <p14:creationId xmlns:p14="http://schemas.microsoft.com/office/powerpoint/2010/main" val="205721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However, there is a limit to the systems that these companies offer.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They only show their own product, or product in their own country. Their products are separated and each company does not share data from different companies. </a:t>
            </a:r>
            <a:br>
              <a:rPr lang="en-US" altLang="ko-KR" sz="1200" kern="1200" dirty="0">
                <a:solidFill>
                  <a:schemeClr val="tx1"/>
                </a:solidFill>
                <a:effectLst/>
                <a:latin typeface="+mn-lt"/>
                <a:ea typeface="+mn-ea"/>
                <a:cs typeface="+mn-cs"/>
              </a:rPr>
            </a:br>
            <a:br>
              <a:rPr lang="en-US" altLang="ko-KR" sz="1200" kern="1200" dirty="0">
                <a:solidFill>
                  <a:schemeClr val="tx1"/>
                </a:solidFill>
                <a:effectLst/>
                <a:latin typeface="+mn-lt"/>
                <a:ea typeface="+mn-ea"/>
                <a:cs typeface="+mn-cs"/>
              </a:rPr>
            </a:b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3</a:t>
            </a:fld>
            <a:endParaRPr lang="ko-KR" altLang="en-US"/>
          </a:p>
        </p:txBody>
      </p:sp>
    </p:spTree>
    <p:extLst>
      <p:ext uri="{BB962C8B-B14F-4D97-AF65-F5344CB8AC3E}">
        <p14:creationId xmlns:p14="http://schemas.microsoft.com/office/powerpoint/2010/main" val="2468663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But consumers are no longer limited to their country. It is now very common to use overseas shopping malls to find things that can't find in own country. In fact, the ratio of Direct purchase both from o</a:t>
            </a:r>
            <a:r>
              <a:rPr lang="en-US" altLang="ko-KR" dirty="0"/>
              <a:t>verseas</a:t>
            </a:r>
            <a:r>
              <a:rPr lang="en-US" altLang="ko-KR" sz="1200" kern="1200" dirty="0">
                <a:solidFill>
                  <a:schemeClr val="tx1"/>
                </a:solidFill>
                <a:effectLst/>
                <a:latin typeface="+mn-lt"/>
                <a:ea typeface="+mn-ea"/>
                <a:cs typeface="+mn-cs"/>
              </a:rPr>
              <a:t> in our country and reverse are increasing</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In other words, today's consumers are not afraid to buy from another country.</a:t>
            </a:r>
          </a:p>
          <a:p>
            <a:r>
              <a:rPr lang="en-US" altLang="ko-KR" sz="1200" kern="1200" dirty="0">
                <a:solidFill>
                  <a:schemeClr val="tx1"/>
                </a:solidFill>
                <a:effectLst/>
                <a:latin typeface="+mn-lt"/>
                <a:ea typeface="+mn-ea"/>
                <a:cs typeface="+mn-cs"/>
              </a:rPr>
              <a:t>Markets are no longer classified by 'country'. It's only classified by the ‘product type’</a:t>
            </a:r>
            <a:br>
              <a:rPr lang="en-US" altLang="ko-KR" sz="1200" kern="1200" dirty="0">
                <a:solidFill>
                  <a:schemeClr val="tx1"/>
                </a:solidFill>
                <a:effectLst/>
                <a:latin typeface="+mn-lt"/>
                <a:ea typeface="+mn-ea"/>
                <a:cs typeface="+mn-cs"/>
              </a:rPr>
            </a:b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4</a:t>
            </a:fld>
            <a:endParaRPr lang="ko-KR" altLang="en-US"/>
          </a:p>
        </p:txBody>
      </p:sp>
    </p:spTree>
    <p:extLst>
      <p:ext uri="{BB962C8B-B14F-4D97-AF65-F5344CB8AC3E}">
        <p14:creationId xmlns:p14="http://schemas.microsoft.com/office/powerpoint/2010/main" val="201164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Then, where is the product that I want? Taobao? Amazon?</a:t>
            </a:r>
          </a:p>
          <a:p>
            <a:r>
              <a:rPr lang="en-US" altLang="ko-KR" sz="1200" kern="1200" dirty="0">
                <a:solidFill>
                  <a:schemeClr val="tx1"/>
                </a:solidFill>
                <a:effectLst/>
                <a:latin typeface="+mn-lt"/>
                <a:ea typeface="+mn-ea"/>
                <a:cs typeface="+mn-cs"/>
              </a:rPr>
              <a:t> Or, if there's a dress in </a:t>
            </a:r>
            <a:r>
              <a:rPr lang="en-US" altLang="ko-KR" sz="1200" kern="1200" dirty="0" err="1">
                <a:solidFill>
                  <a:schemeClr val="tx1"/>
                </a:solidFill>
                <a:effectLst/>
                <a:latin typeface="+mn-lt"/>
                <a:ea typeface="+mn-ea"/>
                <a:cs typeface="+mn-cs"/>
              </a:rPr>
              <a:t>Naver</a:t>
            </a:r>
            <a:r>
              <a:rPr lang="en-US" altLang="ko-KR" sz="1200" kern="1200" dirty="0">
                <a:solidFill>
                  <a:schemeClr val="tx1"/>
                </a:solidFill>
                <a:effectLst/>
                <a:latin typeface="+mn-lt"/>
                <a:ea typeface="+mn-ea"/>
                <a:cs typeface="+mn-cs"/>
              </a:rPr>
              <a:t> shopping that goes well with the one I bought from eBay, how can I find it?</a:t>
            </a:r>
            <a:br>
              <a:rPr lang="en-US" altLang="ko-KR" sz="1200" kern="1200" dirty="0">
                <a:solidFill>
                  <a:schemeClr val="tx1"/>
                </a:solidFill>
                <a:effectLst/>
                <a:latin typeface="+mn-lt"/>
                <a:ea typeface="+mn-ea"/>
                <a:cs typeface="+mn-cs"/>
              </a:rPr>
            </a:b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5</a:t>
            </a:fld>
            <a:endParaRPr lang="ko-KR" altLang="en-US"/>
          </a:p>
        </p:txBody>
      </p:sp>
    </p:spTree>
    <p:extLst>
      <p:ext uri="{BB962C8B-B14F-4D97-AF65-F5344CB8AC3E}">
        <p14:creationId xmlns:p14="http://schemas.microsoft.com/office/powerpoint/2010/main" val="409045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So, many companies have benefited to recommend products to their customers by recommendation system.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The most representative examples are Amazon, </a:t>
            </a:r>
            <a:r>
              <a:rPr lang="en-US" altLang="ko-KR" sz="1200" kern="1200" dirty="0" err="1">
                <a:solidFill>
                  <a:schemeClr val="tx1"/>
                </a:solidFill>
                <a:effectLst/>
                <a:latin typeface="+mn-lt"/>
                <a:ea typeface="+mn-ea"/>
                <a:cs typeface="+mn-cs"/>
              </a:rPr>
              <a:t>Naver</a:t>
            </a:r>
            <a:r>
              <a:rPr lang="en-US" altLang="ko-KR" sz="1200" kern="1200" dirty="0">
                <a:solidFill>
                  <a:schemeClr val="tx1"/>
                </a:solidFill>
                <a:effectLst/>
                <a:latin typeface="+mn-lt"/>
                <a:ea typeface="+mn-ea"/>
                <a:cs typeface="+mn-cs"/>
              </a:rPr>
              <a:t> Shopping, Taobao, eBay and so on.</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6</a:t>
            </a:fld>
            <a:endParaRPr lang="ko-KR" altLang="en-US"/>
          </a:p>
        </p:txBody>
      </p:sp>
    </p:spTree>
    <p:extLst>
      <p:ext uri="{BB962C8B-B14F-4D97-AF65-F5344CB8AC3E}">
        <p14:creationId xmlns:p14="http://schemas.microsoft.com/office/powerpoint/2010/main" val="135306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effectLst/>
                <a:latin typeface="+mn-lt"/>
                <a:ea typeface="+mn-ea"/>
                <a:cs typeface="+mn-cs"/>
              </a:rPr>
              <a:t>The separation of this information also affects the functionality of the recommended system.</a:t>
            </a:r>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7</a:t>
            </a:fld>
            <a:endParaRPr lang="ko-KR" altLang="en-US"/>
          </a:p>
        </p:txBody>
      </p:sp>
    </p:spTree>
    <p:extLst>
      <p:ext uri="{BB962C8B-B14F-4D97-AF65-F5344CB8AC3E}">
        <p14:creationId xmlns:p14="http://schemas.microsoft.com/office/powerpoint/2010/main" val="2465559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Therefore, we will combine products from all over the world to show them on a single application and recommend the best of them.</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A1F8AF5-6555-4DEB-A3E2-0F9F2D28522A}" type="slidenum">
              <a:rPr lang="ko-KR" altLang="en-US" smtClean="0"/>
              <a:t>8</a:t>
            </a:fld>
            <a:endParaRPr lang="ko-KR" altLang="en-US"/>
          </a:p>
        </p:txBody>
      </p:sp>
    </p:spTree>
    <p:extLst>
      <p:ext uri="{BB962C8B-B14F-4D97-AF65-F5344CB8AC3E}">
        <p14:creationId xmlns:p14="http://schemas.microsoft.com/office/powerpoint/2010/main" val="76405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E82511A7-AB50-4241-BCB4-828FC3343CD5}" type="datetime1">
              <a:rPr lang="ko-KR" altLang="en-US" smtClean="0"/>
              <a:t>2019-04-10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6E8D438-26A9-4D3D-9940-A34B470F924B}" type="datetime1">
              <a:rPr lang="ko-KR" altLang="en-US" smtClean="0"/>
              <a:t>2019-04-10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E9AAE3D-3AA1-45AF-8174-600CFFDC4679}" type="datetime1">
              <a:rPr lang="ko-KR" altLang="en-US" smtClean="0"/>
              <a:t>2019-04-10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1A3A3D3B-10B6-4538-A81A-4A43FA91C164}" type="datetime1">
              <a:rPr lang="ko-KR" altLang="en-US" smtClean="0"/>
              <a:t>2019-04-10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F29B51D-06F8-4C04-8D0B-E3A77AB7FBD6}" type="datetime1">
              <a:rPr lang="ko-KR" altLang="en-US" smtClean="0"/>
              <a:t>2019-04-10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02BA765-BD25-4635-9EF9-C0491C047457}" type="datetime1">
              <a:rPr lang="ko-KR" altLang="en-US" smtClean="0"/>
              <a:t>2019-04-10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68CB43B0-154E-4FE1-AC41-5912333986F7}" type="datetime1">
              <a:rPr lang="ko-KR" altLang="en-US" smtClean="0"/>
              <a:t>2019-04-10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1B75D3F-4595-4F6C-BD6D-E5E14D908979}" type="datetime1">
              <a:rPr lang="ko-KR" altLang="en-US" smtClean="0"/>
              <a:t>2019-04-10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76A50238-49DD-4081-9B6E-ABE33C91EEE9}" type="datetime1">
              <a:rPr lang="ko-KR" altLang="en-US" smtClean="0"/>
              <a:t>2019-04-10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482229A-2D2C-44A4-BA26-92EFF107AD90}" type="datetime1">
              <a:rPr lang="ko-KR" altLang="en-US" smtClean="0"/>
              <a:t>2019-04-10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21A6A2E-7BE4-4B31-AC7B-35A3DC2BD32E}" type="datetime1">
              <a:rPr lang="ko-KR" altLang="en-US" smtClean="0"/>
              <a:t>2019-04-10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804239B-D302-47C8-870F-9A3CEECBE377}"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09B70-DB86-46BD-9B42-D2132F77391B}" type="datetime1">
              <a:rPr lang="ko-KR" altLang="en-US" smtClean="0"/>
              <a:t>2019-04-10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4239B-D302-47C8-870F-9A3CEECBE377}"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576" y="0"/>
            <a:ext cx="9160576" cy="6858000"/>
          </a:xfrm>
          <a:prstGeom prst="rect">
            <a:avLst/>
          </a:prstGeom>
          <a:solidFill>
            <a:srgbClr val="FFD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E018531D-0BE8-4ED8-BDBF-67F5DC1EB5F8}"/>
              </a:ext>
            </a:extLst>
          </p:cNvPr>
          <p:cNvPicPr>
            <a:picLocks noChangeAspect="1"/>
          </p:cNvPicPr>
          <p:nvPr/>
        </p:nvPicPr>
        <p:blipFill rotWithShape="1">
          <a:blip r:embed="rId3">
            <a:extLst>
              <a:ext uri="{28A0092B-C50C-407E-A947-70E740481C1C}">
                <a14:useLocalDpi xmlns:a14="http://schemas.microsoft.com/office/drawing/2010/main" val="0"/>
              </a:ext>
            </a:extLst>
          </a:blip>
          <a:srcRect t="3636"/>
          <a:stretch/>
        </p:blipFill>
        <p:spPr>
          <a:xfrm>
            <a:off x="2353336" y="0"/>
            <a:ext cx="4420752" cy="6858000"/>
          </a:xfrm>
          <a:prstGeom prst="rect">
            <a:avLst/>
          </a:prstGeom>
        </p:spPr>
      </p:pic>
      <p:sp>
        <p:nvSpPr>
          <p:cNvPr id="8" name="직사각형 7"/>
          <p:cNvSpPr/>
          <p:nvPr/>
        </p:nvSpPr>
        <p:spPr>
          <a:xfrm>
            <a:off x="2361624" y="1"/>
            <a:ext cx="4420752" cy="6858000"/>
          </a:xfrm>
          <a:prstGeom prst="rect">
            <a:avLst/>
          </a:prstGeom>
          <a:solidFill>
            <a:schemeClr val="tx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en-US" altLang="ko-KR" sz="4400" dirty="0">
              <a:solidFill>
                <a:schemeClr val="bg1"/>
              </a:solidFill>
              <a:latin typeface="나눔명조 ExtraBold" pitchFamily="18" charset="-127"/>
              <a:ea typeface="나눔명조 ExtraBold" pitchFamily="18" charset="-127"/>
            </a:endParaRPr>
          </a:p>
        </p:txBody>
      </p:sp>
      <p:sp>
        <p:nvSpPr>
          <p:cNvPr id="9" name="직사각형 8"/>
          <p:cNvSpPr/>
          <p:nvPr/>
        </p:nvSpPr>
        <p:spPr>
          <a:xfrm>
            <a:off x="2915816" y="2193973"/>
            <a:ext cx="288032" cy="288032"/>
          </a:xfrm>
          <a:prstGeom prst="rect">
            <a:avLst/>
          </a:prstGeom>
          <a:solidFill>
            <a:schemeClr val="bg1">
              <a:alpha val="6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9CEDA24-FE7D-4957-8F66-77407A215FF2}"/>
              </a:ext>
            </a:extLst>
          </p:cNvPr>
          <p:cNvSpPr/>
          <p:nvPr/>
        </p:nvSpPr>
        <p:spPr>
          <a:xfrm>
            <a:off x="3059832" y="2348879"/>
            <a:ext cx="3096344" cy="21602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err="1">
                <a:solidFill>
                  <a:srgbClr val="F2A9A5"/>
                </a:solidFill>
              </a:rPr>
              <a:t>F</a:t>
            </a:r>
            <a:r>
              <a:rPr lang="en-US" altLang="ko-KR" sz="4000" b="1" dirty="0" err="1"/>
              <a:t>lixtyle</a:t>
            </a:r>
            <a:endParaRPr lang="ko-KR" altLang="en-US" sz="4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9</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619672" y="407707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692788"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177134" cy="369332"/>
          </a:xfrm>
          <a:prstGeom prst="rect">
            <a:avLst/>
          </a:prstGeom>
          <a:noFill/>
        </p:spPr>
        <p:txBody>
          <a:bodyPr wrap="none" rtlCol="0">
            <a:spAutoFit/>
          </a:bodyPr>
          <a:lstStyle/>
          <a:p>
            <a:r>
              <a:rPr lang="en-US" altLang="ko-KR" dirty="0">
                <a:solidFill>
                  <a:srgbClr val="F2A9A5"/>
                </a:solidFill>
              </a:rPr>
              <a:t>Introducing </a:t>
            </a:r>
            <a:r>
              <a:rPr lang="en-US" altLang="ko-KR" dirty="0" err="1">
                <a:solidFill>
                  <a:srgbClr val="F2A9A5"/>
                </a:solidFill>
              </a:rPr>
              <a:t>Flixtyle</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D0B704D-BD73-A847-8F1E-FFAF9B248C1D}"/>
              </a:ext>
            </a:extLst>
          </p:cNvPr>
          <p:cNvSpPr/>
          <p:nvPr/>
        </p:nvSpPr>
        <p:spPr>
          <a:xfrm>
            <a:off x="323527" y="1556792"/>
            <a:ext cx="432049" cy="1152128"/>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F1ED35-2070-1942-8027-95CF2178CC3C}"/>
              </a:ext>
            </a:extLst>
          </p:cNvPr>
          <p:cNvSpPr/>
          <p:nvPr/>
        </p:nvSpPr>
        <p:spPr>
          <a:xfrm>
            <a:off x="323527" y="2852936"/>
            <a:ext cx="432049" cy="1152128"/>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7EBBDC-0115-944D-8C55-DC32CAE91F25}"/>
              </a:ext>
            </a:extLst>
          </p:cNvPr>
          <p:cNvSpPr/>
          <p:nvPr/>
        </p:nvSpPr>
        <p:spPr>
          <a:xfrm>
            <a:off x="323527" y="4147339"/>
            <a:ext cx="432049" cy="1152128"/>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9A8AA1-7C32-4249-8C76-4661386E37BE}"/>
              </a:ext>
            </a:extLst>
          </p:cNvPr>
          <p:cNvSpPr/>
          <p:nvPr/>
        </p:nvSpPr>
        <p:spPr>
          <a:xfrm>
            <a:off x="323527" y="5446187"/>
            <a:ext cx="432049" cy="1152128"/>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70CBA0-DE9C-A045-A51E-EAD522DB8A66}"/>
              </a:ext>
            </a:extLst>
          </p:cNvPr>
          <p:cNvSpPr/>
          <p:nvPr/>
        </p:nvSpPr>
        <p:spPr>
          <a:xfrm>
            <a:off x="899592" y="1556792"/>
            <a:ext cx="1440160" cy="115212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4B423D"/>
                </a:solidFill>
              </a:rPr>
              <a:t>Flick</a:t>
            </a:r>
          </a:p>
          <a:p>
            <a:pPr algn="ctr"/>
            <a:r>
              <a:rPr lang="en-US" b="1">
                <a:solidFill>
                  <a:srgbClr val="4B423D"/>
                </a:solidFill>
              </a:rPr>
              <a:t>+</a:t>
            </a:r>
          </a:p>
          <a:p>
            <a:pPr algn="ctr"/>
            <a:r>
              <a:rPr lang="en-US" sz="2000" b="1">
                <a:solidFill>
                  <a:srgbClr val="4B423D"/>
                </a:solidFill>
              </a:rPr>
              <a:t>Style</a:t>
            </a:r>
            <a:endParaRPr lang="en-US" sz="2000" b="1" dirty="0">
              <a:solidFill>
                <a:srgbClr val="4B423D"/>
              </a:solidFill>
            </a:endParaRPr>
          </a:p>
        </p:txBody>
      </p:sp>
      <p:sp>
        <p:nvSpPr>
          <p:cNvPr id="19" name="Rectangle 18">
            <a:extLst>
              <a:ext uri="{FF2B5EF4-FFF2-40B4-BE49-F238E27FC236}">
                <a16:creationId xmlns:a16="http://schemas.microsoft.com/office/drawing/2014/main" id="{5B8368C0-47B4-E549-A734-010F9454A40F}"/>
              </a:ext>
            </a:extLst>
          </p:cNvPr>
          <p:cNvSpPr/>
          <p:nvPr/>
        </p:nvSpPr>
        <p:spPr>
          <a:xfrm>
            <a:off x="899592" y="2852936"/>
            <a:ext cx="1440160" cy="115212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4B423D"/>
                </a:solidFill>
              </a:rPr>
              <a:t>Simple</a:t>
            </a:r>
            <a:endParaRPr lang="en-US" sz="2000" b="1" dirty="0">
              <a:solidFill>
                <a:srgbClr val="4B423D"/>
              </a:solidFill>
            </a:endParaRPr>
          </a:p>
        </p:txBody>
      </p:sp>
      <p:sp>
        <p:nvSpPr>
          <p:cNvPr id="21" name="Rectangle 20">
            <a:extLst>
              <a:ext uri="{FF2B5EF4-FFF2-40B4-BE49-F238E27FC236}">
                <a16:creationId xmlns:a16="http://schemas.microsoft.com/office/drawing/2014/main" id="{1C3BB025-EF43-FF48-A52A-8F56F1C535A7}"/>
              </a:ext>
            </a:extLst>
          </p:cNvPr>
          <p:cNvSpPr/>
          <p:nvPr/>
        </p:nvSpPr>
        <p:spPr>
          <a:xfrm>
            <a:off x="894765" y="4147339"/>
            <a:ext cx="1440160" cy="115212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4B423D"/>
                </a:solidFill>
              </a:rPr>
              <a:t>Smart</a:t>
            </a:r>
            <a:endParaRPr lang="en-US" sz="2000" b="1" dirty="0">
              <a:solidFill>
                <a:srgbClr val="4B423D"/>
              </a:solidFill>
            </a:endParaRPr>
          </a:p>
        </p:txBody>
      </p:sp>
      <p:sp>
        <p:nvSpPr>
          <p:cNvPr id="22" name="Rectangle 21">
            <a:extLst>
              <a:ext uri="{FF2B5EF4-FFF2-40B4-BE49-F238E27FC236}">
                <a16:creationId xmlns:a16="http://schemas.microsoft.com/office/drawing/2014/main" id="{7BE175B2-31D0-D045-8A2F-9E563996DC44}"/>
              </a:ext>
            </a:extLst>
          </p:cNvPr>
          <p:cNvSpPr/>
          <p:nvPr/>
        </p:nvSpPr>
        <p:spPr>
          <a:xfrm>
            <a:off x="894765" y="5446187"/>
            <a:ext cx="1440160" cy="115212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rgbClr val="4B423D"/>
                </a:solidFill>
              </a:rPr>
              <a:t>Stimulating</a:t>
            </a:r>
          </a:p>
        </p:txBody>
      </p:sp>
      <p:sp>
        <p:nvSpPr>
          <p:cNvPr id="23" name="Rectangle 22">
            <a:extLst>
              <a:ext uri="{FF2B5EF4-FFF2-40B4-BE49-F238E27FC236}">
                <a16:creationId xmlns:a16="http://schemas.microsoft.com/office/drawing/2014/main" id="{D4FDB02C-E26D-214C-A6C0-F3A469598196}"/>
              </a:ext>
            </a:extLst>
          </p:cNvPr>
          <p:cNvSpPr/>
          <p:nvPr/>
        </p:nvSpPr>
        <p:spPr>
          <a:xfrm>
            <a:off x="2483768" y="1556792"/>
            <a:ext cx="6336704" cy="5220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Flick products based on your preference</a:t>
            </a:r>
          </a:p>
        </p:txBody>
      </p:sp>
      <p:sp>
        <p:nvSpPr>
          <p:cNvPr id="25" name="Rectangle 24">
            <a:extLst>
              <a:ext uri="{FF2B5EF4-FFF2-40B4-BE49-F238E27FC236}">
                <a16:creationId xmlns:a16="http://schemas.microsoft.com/office/drawing/2014/main" id="{0C63312F-1618-9147-9E18-95306E99A8FB}"/>
              </a:ext>
            </a:extLst>
          </p:cNvPr>
          <p:cNvSpPr/>
          <p:nvPr/>
        </p:nvSpPr>
        <p:spPr>
          <a:xfrm>
            <a:off x="2483768" y="2186641"/>
            <a:ext cx="6336704" cy="5220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Get recommendations based on your data</a:t>
            </a:r>
          </a:p>
        </p:txBody>
      </p:sp>
      <p:sp>
        <p:nvSpPr>
          <p:cNvPr id="26" name="Rectangle 25">
            <a:extLst>
              <a:ext uri="{FF2B5EF4-FFF2-40B4-BE49-F238E27FC236}">
                <a16:creationId xmlns:a16="http://schemas.microsoft.com/office/drawing/2014/main" id="{93BA89B2-E658-2449-B2F2-BFC8B10D4EE0}"/>
              </a:ext>
            </a:extLst>
          </p:cNvPr>
          <p:cNvSpPr/>
          <p:nvPr/>
        </p:nvSpPr>
        <p:spPr>
          <a:xfrm>
            <a:off x="2483768" y="2854941"/>
            <a:ext cx="6336704" cy="5220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All you need to do is flick your finger left or right</a:t>
            </a:r>
          </a:p>
        </p:txBody>
      </p:sp>
      <p:sp>
        <p:nvSpPr>
          <p:cNvPr id="27" name="Rectangle 26">
            <a:extLst>
              <a:ext uri="{FF2B5EF4-FFF2-40B4-BE49-F238E27FC236}">
                <a16:creationId xmlns:a16="http://schemas.microsoft.com/office/drawing/2014/main" id="{E2361EDA-26DD-AB4F-B6DB-26D64794631F}"/>
              </a:ext>
            </a:extLst>
          </p:cNvPr>
          <p:cNvSpPr/>
          <p:nvPr/>
        </p:nvSpPr>
        <p:spPr>
          <a:xfrm>
            <a:off x="2472045" y="3489371"/>
            <a:ext cx="6336704" cy="5220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When you want to buy a product, simply click</a:t>
            </a:r>
          </a:p>
        </p:txBody>
      </p:sp>
      <p:sp>
        <p:nvSpPr>
          <p:cNvPr id="28" name="Rectangle 27">
            <a:extLst>
              <a:ext uri="{FF2B5EF4-FFF2-40B4-BE49-F238E27FC236}">
                <a16:creationId xmlns:a16="http://schemas.microsoft.com/office/drawing/2014/main" id="{3DD58F65-43D9-E24C-8623-F3EE35620484}"/>
              </a:ext>
            </a:extLst>
          </p:cNvPr>
          <p:cNvSpPr/>
          <p:nvPr/>
        </p:nvSpPr>
        <p:spPr>
          <a:xfrm>
            <a:off x="2472045" y="4151549"/>
            <a:ext cx="6336704" cy="11465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Our algorithms bring you tailored recommendations</a:t>
            </a:r>
          </a:p>
        </p:txBody>
      </p:sp>
      <p:sp>
        <p:nvSpPr>
          <p:cNvPr id="30" name="Rectangle 29">
            <a:extLst>
              <a:ext uri="{FF2B5EF4-FFF2-40B4-BE49-F238E27FC236}">
                <a16:creationId xmlns:a16="http://schemas.microsoft.com/office/drawing/2014/main" id="{7D3CBC9F-13F9-D64F-B8EF-46EBB49F619C}"/>
              </a:ext>
            </a:extLst>
          </p:cNvPr>
          <p:cNvSpPr/>
          <p:nvPr/>
        </p:nvSpPr>
        <p:spPr>
          <a:xfrm>
            <a:off x="2472045" y="5446743"/>
            <a:ext cx="6336704" cy="521862"/>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Stimulate your mind with new styles</a:t>
            </a:r>
          </a:p>
        </p:txBody>
      </p:sp>
      <p:sp>
        <p:nvSpPr>
          <p:cNvPr id="31" name="Rectangle 30">
            <a:extLst>
              <a:ext uri="{FF2B5EF4-FFF2-40B4-BE49-F238E27FC236}">
                <a16:creationId xmlns:a16="http://schemas.microsoft.com/office/drawing/2014/main" id="{12356970-2FDE-7046-BFF9-AA8EEDFDC99C}"/>
              </a:ext>
            </a:extLst>
          </p:cNvPr>
          <p:cNvSpPr/>
          <p:nvPr/>
        </p:nvSpPr>
        <p:spPr>
          <a:xfrm>
            <a:off x="2472045" y="6076454"/>
            <a:ext cx="6336704" cy="521862"/>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B423D"/>
                </a:solidFill>
              </a:rPr>
              <a:t>Think of new ways to mix and match</a:t>
            </a:r>
          </a:p>
        </p:txBody>
      </p:sp>
    </p:spTree>
    <p:extLst>
      <p:ext uri="{BB962C8B-B14F-4D97-AF65-F5344CB8AC3E}">
        <p14:creationId xmlns:p14="http://schemas.microsoft.com/office/powerpoint/2010/main" val="3314491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10</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791983"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183611" cy="369332"/>
          </a:xfrm>
          <a:prstGeom prst="rect">
            <a:avLst/>
          </a:prstGeom>
          <a:noFill/>
        </p:spPr>
        <p:txBody>
          <a:bodyPr wrap="none" rtlCol="0">
            <a:spAutoFit/>
          </a:bodyPr>
          <a:lstStyle/>
          <a:p>
            <a:r>
              <a:rPr lang="en-US" altLang="ko-KR" dirty="0">
                <a:solidFill>
                  <a:srgbClr val="F2A9A5"/>
                </a:solidFill>
              </a:rPr>
              <a:t>Introducing </a:t>
            </a:r>
            <a:r>
              <a:rPr lang="en-US" altLang="ko-KR" dirty="0" err="1">
                <a:solidFill>
                  <a:srgbClr val="F2A9A5"/>
                </a:solidFill>
              </a:rPr>
              <a:t>Flixtyle</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997D7CB-05C3-471E-99A5-ECC9798EE45D}"/>
              </a:ext>
            </a:extLst>
          </p:cNvPr>
          <p:cNvSpPr/>
          <p:nvPr/>
        </p:nvSpPr>
        <p:spPr>
          <a:xfrm>
            <a:off x="1403648" y="2780928"/>
            <a:ext cx="6552728" cy="1912768"/>
          </a:xfrm>
          <a:prstGeom prst="rect">
            <a:avLst/>
          </a:prstGeom>
        </p:spPr>
        <p:txBody>
          <a:bodyPr wrap="square">
            <a:spAutoFit/>
          </a:bodyPr>
          <a:lstStyle/>
          <a:p>
            <a:pPr>
              <a:lnSpc>
                <a:spcPct val="150000"/>
              </a:lnSpc>
            </a:pPr>
            <a:r>
              <a:rPr lang="en-US" altLang="ko-KR" i="1" dirty="0"/>
              <a:t>“customer loyalty depends on service quality (responsiveness and empathy) and usefulness, whereas in the mobile shopping, it only depends on enjoyment”</a:t>
            </a:r>
          </a:p>
          <a:p>
            <a:pPr algn="r">
              <a:lnSpc>
                <a:spcPct val="250000"/>
              </a:lnSpc>
            </a:pPr>
            <a:r>
              <a:rPr lang="en-US" altLang="ko-KR" i="1" dirty="0"/>
              <a:t>Koh, Joon, Choi, </a:t>
            </a:r>
            <a:r>
              <a:rPr lang="en-US" altLang="ko-KR" i="1" dirty="0" err="1"/>
              <a:t>Su-Jeong</a:t>
            </a:r>
            <a:r>
              <a:rPr lang="en-US" altLang="ko-KR" i="1" dirty="0"/>
              <a:t>, &amp; An, </a:t>
            </a:r>
            <a:r>
              <a:rPr lang="en-US" altLang="ko-KR" i="1" dirty="0" err="1"/>
              <a:t>Baicheng</a:t>
            </a:r>
            <a:r>
              <a:rPr lang="en-US" altLang="ko-KR" i="1" dirty="0"/>
              <a:t>. (2015)</a:t>
            </a:r>
            <a:endParaRPr lang="ko-KR" altLang="en-US" i="1" dirty="0"/>
          </a:p>
        </p:txBody>
      </p:sp>
      <p:sp>
        <p:nvSpPr>
          <p:cNvPr id="24" name="Rectangle 17">
            <a:extLst>
              <a:ext uri="{FF2B5EF4-FFF2-40B4-BE49-F238E27FC236}">
                <a16:creationId xmlns:a16="http://schemas.microsoft.com/office/drawing/2014/main" id="{EE7E1BF5-1656-40D8-9B6C-827280210A46}"/>
              </a:ext>
            </a:extLst>
          </p:cNvPr>
          <p:cNvSpPr/>
          <p:nvPr/>
        </p:nvSpPr>
        <p:spPr>
          <a:xfrm>
            <a:off x="1206701" y="2780928"/>
            <a:ext cx="125760" cy="2002624"/>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solidFill>
                <a:schemeClr val="tx1"/>
              </a:solidFill>
            </a:endParaRPr>
          </a:p>
        </p:txBody>
      </p:sp>
    </p:spTree>
    <p:extLst>
      <p:ext uri="{BB962C8B-B14F-4D97-AF65-F5344CB8AC3E}">
        <p14:creationId xmlns:p14="http://schemas.microsoft.com/office/powerpoint/2010/main" val="21914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82F097-FDE7-DF4D-8BDB-D11053F47020}"/>
              </a:ext>
            </a:extLst>
          </p:cNvPr>
          <p:cNvSpPr/>
          <p:nvPr/>
        </p:nvSpPr>
        <p:spPr>
          <a:xfrm>
            <a:off x="521337" y="1515363"/>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r>
              <a:rPr lang="en-US" dirty="0">
                <a:solidFill>
                  <a:srgbClr val="F2A9A5"/>
                </a:solidFill>
              </a:rPr>
              <a:t>Flick left or right based on your preference</a:t>
            </a: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11</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sp>
        <p:nvSpPr>
          <p:cNvPr id="33" name="TextBox 32"/>
          <p:cNvSpPr txBox="1"/>
          <p:nvPr/>
        </p:nvSpPr>
        <p:spPr>
          <a:xfrm>
            <a:off x="1824565" y="2708453"/>
            <a:ext cx="741736"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824565" y="4220621"/>
            <a:ext cx="741736"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692788"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3239220" cy="369332"/>
          </a:xfrm>
          <a:prstGeom prst="rect">
            <a:avLst/>
          </a:prstGeom>
          <a:noFill/>
        </p:spPr>
        <p:txBody>
          <a:bodyPr wrap="none" rtlCol="0">
            <a:spAutoFit/>
          </a:bodyPr>
          <a:lstStyle/>
          <a:p>
            <a:r>
              <a:rPr lang="en-US" altLang="ko-KR" dirty="0">
                <a:solidFill>
                  <a:srgbClr val="F2A9A5"/>
                </a:solidFill>
              </a:rPr>
              <a:t>Prototype:</a:t>
            </a:r>
            <a:r>
              <a:rPr lang="ko-KR" altLang="en-US" dirty="0">
                <a:solidFill>
                  <a:srgbClr val="F2A9A5"/>
                </a:solidFill>
              </a:rPr>
              <a:t> </a:t>
            </a:r>
            <a:r>
              <a:rPr lang="en-US" altLang="ko-KR" dirty="0">
                <a:solidFill>
                  <a:srgbClr val="F2A9A5"/>
                </a:solidFill>
              </a:rPr>
              <a:t>Swipe left or right</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22CE558-6224-C740-8D28-243EAC6E693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73443" y="1605162"/>
            <a:ext cx="2274846" cy="4044171"/>
          </a:xfrm>
          <a:solidFill>
            <a:srgbClr val="FFF0E8"/>
          </a:solidFill>
        </p:spPr>
      </p:pic>
      <p:pic>
        <p:nvPicPr>
          <p:cNvPr id="9" name="Picture 8">
            <a:extLst>
              <a:ext uri="{FF2B5EF4-FFF2-40B4-BE49-F238E27FC236}">
                <a16:creationId xmlns:a16="http://schemas.microsoft.com/office/drawing/2014/main" id="{86D8A673-FDF6-A04D-A52B-E0F23E7526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872" y="1605162"/>
            <a:ext cx="2274846" cy="4044171"/>
          </a:xfrm>
          <a:prstGeom prst="rect">
            <a:avLst/>
          </a:prstGeom>
        </p:spPr>
      </p:pic>
      <p:pic>
        <p:nvPicPr>
          <p:cNvPr id="12" name="Picture 11">
            <a:extLst>
              <a:ext uri="{FF2B5EF4-FFF2-40B4-BE49-F238E27FC236}">
                <a16:creationId xmlns:a16="http://schemas.microsoft.com/office/drawing/2014/main" id="{0313711D-747D-1F48-987F-CD699BFB73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300" y="1605161"/>
            <a:ext cx="2274847" cy="4044171"/>
          </a:xfrm>
          <a:prstGeom prst="rect">
            <a:avLst/>
          </a:prstGeom>
        </p:spPr>
      </p:pic>
      <p:sp>
        <p:nvSpPr>
          <p:cNvPr id="17" name="Right Arrow 16">
            <a:extLst>
              <a:ext uri="{FF2B5EF4-FFF2-40B4-BE49-F238E27FC236}">
                <a16:creationId xmlns:a16="http://schemas.microsoft.com/office/drawing/2014/main" id="{D80F6BB6-B269-0D45-93C0-4B4E9FF069C5}"/>
              </a:ext>
            </a:extLst>
          </p:cNvPr>
          <p:cNvSpPr/>
          <p:nvPr/>
        </p:nvSpPr>
        <p:spPr>
          <a:xfrm>
            <a:off x="3018347" y="3447226"/>
            <a:ext cx="360040" cy="360040"/>
          </a:xfrm>
          <a:prstGeom prst="rightArrow">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9A5"/>
              </a:solidFill>
            </a:endParaRPr>
          </a:p>
        </p:txBody>
      </p:sp>
      <p:sp>
        <p:nvSpPr>
          <p:cNvPr id="23" name="Right Arrow 22">
            <a:extLst>
              <a:ext uri="{FF2B5EF4-FFF2-40B4-BE49-F238E27FC236}">
                <a16:creationId xmlns:a16="http://schemas.microsoft.com/office/drawing/2014/main" id="{2B92ACFA-1B15-5343-A2E7-57697E787054}"/>
              </a:ext>
            </a:extLst>
          </p:cNvPr>
          <p:cNvSpPr/>
          <p:nvPr/>
        </p:nvSpPr>
        <p:spPr>
          <a:xfrm>
            <a:off x="5754060" y="3447226"/>
            <a:ext cx="360040" cy="360040"/>
          </a:xfrm>
          <a:prstGeom prst="rightArrow">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직선 연결선 14">
            <a:extLst>
              <a:ext uri="{FF2B5EF4-FFF2-40B4-BE49-F238E27FC236}">
                <a16:creationId xmlns:a16="http://schemas.microsoft.com/office/drawing/2014/main" id="{98D64AFD-9073-B547-8A8A-1B8902E01C7E}"/>
              </a:ext>
            </a:extLst>
          </p:cNvPr>
          <p:cNvCxnSpPr>
            <a:cxnSpLocks/>
          </p:cNvCxnSpPr>
          <p:nvPr/>
        </p:nvCxnSpPr>
        <p:spPr>
          <a:xfrm>
            <a:off x="683568" y="5877272"/>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40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82F097-FDE7-DF4D-8BDB-D11053F47020}"/>
              </a:ext>
            </a:extLst>
          </p:cNvPr>
          <p:cNvSpPr/>
          <p:nvPr/>
        </p:nvSpPr>
        <p:spPr>
          <a:xfrm>
            <a:off x="521337" y="1515363"/>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r>
              <a:rPr lang="en-US">
                <a:solidFill>
                  <a:srgbClr val="F2A9A5"/>
                </a:solidFill>
              </a:rPr>
              <a:t>Recommendations </a:t>
            </a:r>
            <a:r>
              <a:rPr lang="en-US" dirty="0">
                <a:solidFill>
                  <a:srgbClr val="F2A9A5"/>
                </a:solidFill>
              </a:rPr>
              <a:t>based on your swipes</a:t>
            </a: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12</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692788"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3271088" cy="369332"/>
          </a:xfrm>
          <a:prstGeom prst="rect">
            <a:avLst/>
          </a:prstGeom>
          <a:noFill/>
        </p:spPr>
        <p:txBody>
          <a:bodyPr wrap="none" rtlCol="0">
            <a:spAutoFit/>
          </a:bodyPr>
          <a:lstStyle/>
          <a:p>
            <a:r>
              <a:rPr lang="en-US" altLang="ko-KR" dirty="0">
                <a:solidFill>
                  <a:srgbClr val="F2A9A5"/>
                </a:solidFill>
              </a:rPr>
              <a:t>Prototype: Recommendations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DBBAC11-62CC-EA4D-8C7D-E4672CD95B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329" y="1600201"/>
            <a:ext cx="2274846" cy="4044170"/>
          </a:xfrm>
          <a:prstGeom prst="rect">
            <a:avLst/>
          </a:prstGeom>
        </p:spPr>
      </p:pic>
      <p:pic>
        <p:nvPicPr>
          <p:cNvPr id="18" name="Picture 17">
            <a:extLst>
              <a:ext uri="{FF2B5EF4-FFF2-40B4-BE49-F238E27FC236}">
                <a16:creationId xmlns:a16="http://schemas.microsoft.com/office/drawing/2014/main" id="{5CF02642-5062-5C4E-A8FE-639F9B123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872" y="1600200"/>
            <a:ext cx="2274847" cy="4044171"/>
          </a:xfrm>
          <a:prstGeom prst="rect">
            <a:avLst/>
          </a:prstGeom>
        </p:spPr>
      </p:pic>
      <p:pic>
        <p:nvPicPr>
          <p:cNvPr id="26" name="Content Placeholder 10">
            <a:extLst>
              <a:ext uri="{FF2B5EF4-FFF2-40B4-BE49-F238E27FC236}">
                <a16:creationId xmlns:a16="http://schemas.microsoft.com/office/drawing/2014/main" id="{C55FBA73-12D0-6044-8074-14B0C9124F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386" y="1600200"/>
            <a:ext cx="2274846" cy="4044171"/>
          </a:xfrm>
          <a:prstGeom prst="rect">
            <a:avLst/>
          </a:prstGeom>
        </p:spPr>
      </p:pic>
      <p:sp>
        <p:nvSpPr>
          <p:cNvPr id="27" name="Right Arrow 26">
            <a:extLst>
              <a:ext uri="{FF2B5EF4-FFF2-40B4-BE49-F238E27FC236}">
                <a16:creationId xmlns:a16="http://schemas.microsoft.com/office/drawing/2014/main" id="{52B67E7D-ABF3-C143-A3DC-E6287FDBE68D}"/>
              </a:ext>
            </a:extLst>
          </p:cNvPr>
          <p:cNvSpPr/>
          <p:nvPr/>
        </p:nvSpPr>
        <p:spPr>
          <a:xfrm>
            <a:off x="3018347" y="3447226"/>
            <a:ext cx="360040" cy="360040"/>
          </a:xfrm>
          <a:prstGeom prst="rightArrow">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9A5"/>
              </a:solidFill>
            </a:endParaRPr>
          </a:p>
        </p:txBody>
      </p:sp>
      <p:sp>
        <p:nvSpPr>
          <p:cNvPr id="28" name="Right Arrow 27">
            <a:extLst>
              <a:ext uri="{FF2B5EF4-FFF2-40B4-BE49-F238E27FC236}">
                <a16:creationId xmlns:a16="http://schemas.microsoft.com/office/drawing/2014/main" id="{63E63F3A-E329-964A-B76B-0AC5BCF8661D}"/>
              </a:ext>
            </a:extLst>
          </p:cNvPr>
          <p:cNvSpPr/>
          <p:nvPr/>
        </p:nvSpPr>
        <p:spPr>
          <a:xfrm>
            <a:off x="5748587" y="3447226"/>
            <a:ext cx="360040" cy="360040"/>
          </a:xfrm>
          <a:prstGeom prst="rightArrow">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9A5"/>
              </a:solidFill>
            </a:endParaRPr>
          </a:p>
        </p:txBody>
      </p:sp>
      <p:cxnSp>
        <p:nvCxnSpPr>
          <p:cNvPr id="29" name="직선 연결선 14">
            <a:extLst>
              <a:ext uri="{FF2B5EF4-FFF2-40B4-BE49-F238E27FC236}">
                <a16:creationId xmlns:a16="http://schemas.microsoft.com/office/drawing/2014/main" id="{5279BA70-E164-2948-B934-A47C311BE590}"/>
              </a:ext>
            </a:extLst>
          </p:cNvPr>
          <p:cNvCxnSpPr>
            <a:cxnSpLocks/>
          </p:cNvCxnSpPr>
          <p:nvPr/>
        </p:nvCxnSpPr>
        <p:spPr>
          <a:xfrm>
            <a:off x="683568" y="5877272"/>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41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82F097-FDE7-DF4D-8BDB-D11053F47020}"/>
              </a:ext>
            </a:extLst>
          </p:cNvPr>
          <p:cNvSpPr/>
          <p:nvPr/>
        </p:nvSpPr>
        <p:spPr>
          <a:xfrm>
            <a:off x="521337" y="1515363"/>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r>
              <a:rPr lang="ko-KR" altLang="en-US" dirty="0">
                <a:solidFill>
                  <a:srgbClr val="F2A9A5"/>
                </a:solidFill>
              </a:rPr>
              <a:t> </a:t>
            </a:r>
            <a:r>
              <a:rPr lang="en-US" dirty="0">
                <a:solidFill>
                  <a:srgbClr val="F2A9A5"/>
                </a:solidFill>
              </a:rPr>
              <a:t>View your likes</a:t>
            </a:r>
            <a:r>
              <a:rPr lang="ko-KR" altLang="en-US" dirty="0">
                <a:solidFill>
                  <a:srgbClr val="F2A9A5"/>
                </a:solidFill>
              </a:rPr>
              <a:t>              </a:t>
            </a:r>
            <a:r>
              <a:rPr lang="en-US" altLang="ko-KR" dirty="0">
                <a:solidFill>
                  <a:srgbClr val="F2A9A5"/>
                </a:solidFill>
              </a:rPr>
              <a:t>Add filters to view specific things you want</a:t>
            </a:r>
            <a:endParaRPr lang="en-US" dirty="0">
              <a:solidFill>
                <a:srgbClr val="F2A9A5"/>
              </a:solidFill>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13</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692788"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838452" cy="369332"/>
          </a:xfrm>
          <a:prstGeom prst="rect">
            <a:avLst/>
          </a:prstGeom>
          <a:noFill/>
        </p:spPr>
        <p:txBody>
          <a:bodyPr wrap="none" rtlCol="0">
            <a:spAutoFit/>
          </a:bodyPr>
          <a:lstStyle/>
          <a:p>
            <a:r>
              <a:rPr lang="en-US" altLang="ko-KR" dirty="0">
                <a:solidFill>
                  <a:srgbClr val="F2A9A5"/>
                </a:solidFill>
              </a:rPr>
              <a:t>Prototype: Likes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14">
            <a:extLst>
              <a:ext uri="{FF2B5EF4-FFF2-40B4-BE49-F238E27FC236}">
                <a16:creationId xmlns:a16="http://schemas.microsoft.com/office/drawing/2014/main" id="{5279BA70-E164-2948-B934-A47C311BE590}"/>
              </a:ext>
            </a:extLst>
          </p:cNvPr>
          <p:cNvCxnSpPr>
            <a:cxnSpLocks/>
          </p:cNvCxnSpPr>
          <p:nvPr/>
        </p:nvCxnSpPr>
        <p:spPr>
          <a:xfrm>
            <a:off x="683568" y="5877272"/>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D8FECA3-55FB-7045-9393-F5F51AC3E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001" y="1685604"/>
            <a:ext cx="2264329" cy="4025474"/>
          </a:xfrm>
          <a:prstGeom prst="rect">
            <a:avLst/>
          </a:prstGeom>
        </p:spPr>
      </p:pic>
      <p:pic>
        <p:nvPicPr>
          <p:cNvPr id="9" name="Picture 8">
            <a:extLst>
              <a:ext uri="{FF2B5EF4-FFF2-40B4-BE49-F238E27FC236}">
                <a16:creationId xmlns:a16="http://schemas.microsoft.com/office/drawing/2014/main" id="{FB214CEC-C91E-5844-BB13-0AED7411D0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872" y="1664397"/>
            <a:ext cx="2266608" cy="4029525"/>
          </a:xfrm>
          <a:prstGeom prst="rect">
            <a:avLst/>
          </a:prstGeom>
        </p:spPr>
      </p:pic>
      <p:pic>
        <p:nvPicPr>
          <p:cNvPr id="11" name="Picture 10">
            <a:extLst>
              <a:ext uri="{FF2B5EF4-FFF2-40B4-BE49-F238E27FC236}">
                <a16:creationId xmlns:a16="http://schemas.microsoft.com/office/drawing/2014/main" id="{F14F6FA5-CC9E-DD49-97F5-C2F42031B0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632" y="1681555"/>
            <a:ext cx="2266608" cy="4029525"/>
          </a:xfrm>
          <a:prstGeom prst="rect">
            <a:avLst/>
          </a:prstGeom>
        </p:spPr>
      </p:pic>
      <p:cxnSp>
        <p:nvCxnSpPr>
          <p:cNvPr id="21" name="직선 연결선 14">
            <a:extLst>
              <a:ext uri="{FF2B5EF4-FFF2-40B4-BE49-F238E27FC236}">
                <a16:creationId xmlns:a16="http://schemas.microsoft.com/office/drawing/2014/main" id="{CB9F1EEF-5A06-D84E-BFFC-7326599676CA}"/>
              </a:ext>
            </a:extLst>
          </p:cNvPr>
          <p:cNvCxnSpPr>
            <a:cxnSpLocks/>
          </p:cNvCxnSpPr>
          <p:nvPr/>
        </p:nvCxnSpPr>
        <p:spPr>
          <a:xfrm flipV="1">
            <a:off x="3203848" y="1681555"/>
            <a:ext cx="0" cy="4029524"/>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14">
            <a:extLst>
              <a:ext uri="{FF2B5EF4-FFF2-40B4-BE49-F238E27FC236}">
                <a16:creationId xmlns:a16="http://schemas.microsoft.com/office/drawing/2014/main" id="{03A48C20-552D-8345-BF0B-4CC5458BB03A}"/>
              </a:ext>
            </a:extLst>
          </p:cNvPr>
          <p:cNvCxnSpPr>
            <a:cxnSpLocks/>
          </p:cNvCxnSpPr>
          <p:nvPr/>
        </p:nvCxnSpPr>
        <p:spPr>
          <a:xfrm flipV="1">
            <a:off x="3207296" y="6018622"/>
            <a:ext cx="0" cy="362706"/>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73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82F097-FDE7-DF4D-8BDB-D11053F47020}"/>
              </a:ext>
            </a:extLst>
          </p:cNvPr>
          <p:cNvSpPr/>
          <p:nvPr/>
        </p:nvSpPr>
        <p:spPr>
          <a:xfrm>
            <a:off x="521337" y="1515363"/>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r>
              <a:rPr lang="ko-KR" altLang="en-US" dirty="0">
                <a:solidFill>
                  <a:srgbClr val="F2A9A5"/>
                </a:solidFill>
              </a:rPr>
              <a:t> </a:t>
            </a:r>
            <a:r>
              <a:rPr lang="en-US" altLang="ko-KR" dirty="0">
                <a:solidFill>
                  <a:srgbClr val="F2A9A5"/>
                </a:solidFill>
              </a:rPr>
              <a:t>Click and move to the website selling the item</a:t>
            </a:r>
            <a:endParaRPr lang="en-US" dirty="0">
              <a:solidFill>
                <a:srgbClr val="F2A9A5"/>
              </a:solidFill>
            </a:endParaRPr>
          </a:p>
        </p:txBody>
      </p:sp>
      <p:sp>
        <p:nvSpPr>
          <p:cNvPr id="16" name="Rectangle 15">
            <a:extLst>
              <a:ext uri="{FF2B5EF4-FFF2-40B4-BE49-F238E27FC236}">
                <a16:creationId xmlns:a16="http://schemas.microsoft.com/office/drawing/2014/main" id="{DD0D29E2-CF6C-44F3-9B93-80E91767EA13}"/>
              </a:ext>
            </a:extLst>
          </p:cNvPr>
          <p:cNvSpPr/>
          <p:nvPr/>
        </p:nvSpPr>
        <p:spPr>
          <a:xfrm>
            <a:off x="6012160" y="1515363"/>
            <a:ext cx="2581093"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r>
              <a:rPr lang="en-US" altLang="ko-KR" dirty="0">
                <a:solidFill>
                  <a:srgbClr val="F2A9A5"/>
                </a:solidFill>
              </a:rPr>
              <a:t>Menu</a:t>
            </a:r>
            <a:endParaRPr lang="en-US" dirty="0">
              <a:solidFill>
                <a:srgbClr val="F2A9A5"/>
              </a:solidFill>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14</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02</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692788" cy="461665"/>
          </a:xfrm>
          <a:prstGeom prst="rect">
            <a:avLst/>
          </a:prstGeom>
          <a:noFill/>
        </p:spPr>
        <p:txBody>
          <a:bodyPr wrap="none" rtlCol="0">
            <a:spAutoFit/>
          </a:bodyPr>
          <a:lstStyle/>
          <a:p>
            <a:r>
              <a:rPr lang="en-US" altLang="ko-KR" sz="2400" b="1" dirty="0"/>
              <a:t>Project Objective</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933158" cy="369332"/>
          </a:xfrm>
          <a:prstGeom prst="rect">
            <a:avLst/>
          </a:prstGeom>
          <a:noFill/>
        </p:spPr>
        <p:txBody>
          <a:bodyPr wrap="none" rtlCol="0">
            <a:spAutoFit/>
          </a:bodyPr>
          <a:lstStyle/>
          <a:p>
            <a:r>
              <a:rPr lang="en-US" altLang="ko-KR" dirty="0">
                <a:solidFill>
                  <a:srgbClr val="F2A9A5"/>
                </a:solidFill>
              </a:rPr>
              <a:t>Prototype: Other</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14">
            <a:extLst>
              <a:ext uri="{FF2B5EF4-FFF2-40B4-BE49-F238E27FC236}">
                <a16:creationId xmlns:a16="http://schemas.microsoft.com/office/drawing/2014/main" id="{5279BA70-E164-2948-B934-A47C311BE590}"/>
              </a:ext>
            </a:extLst>
          </p:cNvPr>
          <p:cNvCxnSpPr>
            <a:cxnSpLocks/>
          </p:cNvCxnSpPr>
          <p:nvPr/>
        </p:nvCxnSpPr>
        <p:spPr>
          <a:xfrm>
            <a:off x="683568" y="5877272"/>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14">
            <a:extLst>
              <a:ext uri="{FF2B5EF4-FFF2-40B4-BE49-F238E27FC236}">
                <a16:creationId xmlns:a16="http://schemas.microsoft.com/office/drawing/2014/main" id="{03A48C20-552D-8345-BF0B-4CC5458BB03A}"/>
              </a:ext>
            </a:extLst>
          </p:cNvPr>
          <p:cNvCxnSpPr>
            <a:cxnSpLocks/>
          </p:cNvCxnSpPr>
          <p:nvPr/>
        </p:nvCxnSpPr>
        <p:spPr>
          <a:xfrm flipV="1">
            <a:off x="5940152" y="6018622"/>
            <a:ext cx="0" cy="362706"/>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B5A8DDB-D71B-2B4E-AF32-26279DB18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0135" y="1677851"/>
            <a:ext cx="2259040" cy="4016071"/>
          </a:xfrm>
          <a:prstGeom prst="rect">
            <a:avLst/>
          </a:prstGeom>
        </p:spPr>
      </p:pic>
      <p:pic>
        <p:nvPicPr>
          <p:cNvPr id="12" name="Picture 11">
            <a:extLst>
              <a:ext uri="{FF2B5EF4-FFF2-40B4-BE49-F238E27FC236}">
                <a16:creationId xmlns:a16="http://schemas.microsoft.com/office/drawing/2014/main" id="{2D55FC30-4CA6-C243-A165-418E0F2B71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0494" y="1681555"/>
            <a:ext cx="2266607" cy="4029524"/>
          </a:xfrm>
          <a:prstGeom prst="rect">
            <a:avLst/>
          </a:prstGeom>
        </p:spPr>
      </p:pic>
      <p:pic>
        <p:nvPicPr>
          <p:cNvPr id="19" name="Picture 18">
            <a:extLst>
              <a:ext uri="{FF2B5EF4-FFF2-40B4-BE49-F238E27FC236}">
                <a16:creationId xmlns:a16="http://schemas.microsoft.com/office/drawing/2014/main" id="{6FD51335-32CF-9C43-90B3-1D7BDB31A5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632" y="1681555"/>
            <a:ext cx="2266608" cy="4029525"/>
          </a:xfrm>
          <a:prstGeom prst="rect">
            <a:avLst/>
          </a:prstGeom>
        </p:spPr>
      </p:pic>
      <p:sp>
        <p:nvSpPr>
          <p:cNvPr id="23" name="Right Arrow 22">
            <a:extLst>
              <a:ext uri="{FF2B5EF4-FFF2-40B4-BE49-F238E27FC236}">
                <a16:creationId xmlns:a16="http://schemas.microsoft.com/office/drawing/2014/main" id="{166798BD-AE0F-0846-AE0D-F946A7C36C57}"/>
              </a:ext>
            </a:extLst>
          </p:cNvPr>
          <p:cNvSpPr/>
          <p:nvPr/>
        </p:nvSpPr>
        <p:spPr>
          <a:xfrm>
            <a:off x="3018347" y="3447226"/>
            <a:ext cx="360040" cy="360040"/>
          </a:xfrm>
          <a:prstGeom prst="rightArrow">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9A5"/>
              </a:solidFill>
            </a:endParaRPr>
          </a:p>
        </p:txBody>
      </p:sp>
      <p:cxnSp>
        <p:nvCxnSpPr>
          <p:cNvPr id="25" name="직선 연결선 14">
            <a:extLst>
              <a:ext uri="{FF2B5EF4-FFF2-40B4-BE49-F238E27FC236}">
                <a16:creationId xmlns:a16="http://schemas.microsoft.com/office/drawing/2014/main" id="{71945B3F-68E7-0E4A-8EA3-FDB40CFD22F3}"/>
              </a:ext>
            </a:extLst>
          </p:cNvPr>
          <p:cNvCxnSpPr>
            <a:cxnSpLocks/>
          </p:cNvCxnSpPr>
          <p:nvPr/>
        </p:nvCxnSpPr>
        <p:spPr>
          <a:xfrm flipV="1">
            <a:off x="5940152" y="1677851"/>
            <a:ext cx="0" cy="4033228"/>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459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EC6A4CF-0CA7-4F13-898E-B9F7F034EEB7}"/>
              </a:ext>
            </a:extLst>
          </p:cNvPr>
          <p:cNvSpPr txBox="1"/>
          <p:nvPr/>
        </p:nvSpPr>
        <p:spPr>
          <a:xfrm>
            <a:off x="1259632" y="779331"/>
            <a:ext cx="3374642" cy="369332"/>
          </a:xfrm>
          <a:prstGeom prst="rect">
            <a:avLst/>
          </a:prstGeom>
          <a:noFill/>
        </p:spPr>
        <p:txBody>
          <a:bodyPr wrap="none" rtlCol="0">
            <a:spAutoFit/>
          </a:bodyPr>
          <a:lstStyle/>
          <a:p>
            <a:r>
              <a:rPr lang="en-US" altLang="ko-KR" dirty="0">
                <a:solidFill>
                  <a:srgbClr val="F2A9A5"/>
                </a:solidFill>
              </a:rPr>
              <a:t>SCRUM with Pair</a:t>
            </a:r>
            <a:r>
              <a:rPr lang="ko-KR" altLang="en-US" dirty="0">
                <a:solidFill>
                  <a:srgbClr val="F2A9A5"/>
                </a:solidFill>
              </a:rPr>
              <a:t> </a:t>
            </a:r>
            <a:r>
              <a:rPr lang="en-US" altLang="ko-KR" dirty="0">
                <a:solidFill>
                  <a:srgbClr val="F2A9A5"/>
                </a:solidFill>
              </a:rPr>
              <a:t>Programming</a:t>
            </a:r>
            <a:endParaRPr lang="ko-KR" altLang="en-US" dirty="0">
              <a:solidFill>
                <a:srgbClr val="F2A9A5"/>
              </a:solidFill>
            </a:endParaRPr>
          </a:p>
        </p:txBody>
      </p:sp>
      <p:sp>
        <p:nvSpPr>
          <p:cNvPr id="4" name="Slide Number Placeholder 3">
            <a:extLst>
              <a:ext uri="{FF2B5EF4-FFF2-40B4-BE49-F238E27FC236}">
                <a16:creationId xmlns:a16="http://schemas.microsoft.com/office/drawing/2014/main" id="{9F0CDFF6-064D-5540-9921-EEE71CDD4780}"/>
              </a:ext>
            </a:extLst>
          </p:cNvPr>
          <p:cNvSpPr>
            <a:spLocks noGrp="1"/>
          </p:cNvSpPr>
          <p:nvPr>
            <p:ph type="sldNum" sz="quarter" idx="12"/>
          </p:nvPr>
        </p:nvSpPr>
        <p:spPr/>
        <p:txBody>
          <a:bodyPr/>
          <a:lstStyle/>
          <a:p>
            <a:fld id="{7804239B-D302-47C8-870F-9A3CEECBE377}" type="slidenum">
              <a:rPr lang="ko-KR" altLang="en-US" smtClean="0"/>
              <a:t>15</a:t>
            </a:fld>
            <a:endParaRPr lang="ko-KR" altLang="en-US"/>
          </a:p>
        </p:txBody>
      </p:sp>
      <p:sp>
        <p:nvSpPr>
          <p:cNvPr id="5" name="TextBox 4">
            <a:extLst>
              <a:ext uri="{FF2B5EF4-FFF2-40B4-BE49-F238E27FC236}">
                <a16:creationId xmlns:a16="http://schemas.microsoft.com/office/drawing/2014/main" id="{352BCE02-1EE6-BB45-932E-86694C3B648A}"/>
              </a:ext>
            </a:extLst>
          </p:cNvPr>
          <p:cNvSpPr txBox="1"/>
          <p:nvPr/>
        </p:nvSpPr>
        <p:spPr>
          <a:xfrm>
            <a:off x="1696436" y="400562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sp>
        <p:nvSpPr>
          <p:cNvPr id="6" name="Rectangle 5">
            <a:extLst>
              <a:ext uri="{FF2B5EF4-FFF2-40B4-BE49-F238E27FC236}">
                <a16:creationId xmlns:a16="http://schemas.microsoft.com/office/drawing/2014/main" id="{73F30D84-0062-5E48-A2F3-94CA1C6F6CB2}"/>
              </a:ext>
            </a:extLst>
          </p:cNvPr>
          <p:cNvSpPr/>
          <p:nvPr/>
        </p:nvSpPr>
        <p:spPr>
          <a:xfrm>
            <a:off x="400292" y="1485341"/>
            <a:ext cx="4114798" cy="461665"/>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4B423D"/>
                </a:solidFill>
              </a:rPr>
              <a:t>Scrum Cycle</a:t>
            </a:r>
          </a:p>
        </p:txBody>
      </p:sp>
      <p:sp>
        <p:nvSpPr>
          <p:cNvPr id="8" name="Rectangle 7">
            <a:extLst>
              <a:ext uri="{FF2B5EF4-FFF2-40B4-BE49-F238E27FC236}">
                <a16:creationId xmlns:a16="http://schemas.microsoft.com/office/drawing/2014/main" id="{FFC64F64-EAE4-2544-B458-C5E19A6888F2}"/>
              </a:ext>
            </a:extLst>
          </p:cNvPr>
          <p:cNvSpPr/>
          <p:nvPr/>
        </p:nvSpPr>
        <p:spPr>
          <a:xfrm>
            <a:off x="4648764" y="1485341"/>
            <a:ext cx="4114798" cy="461666"/>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4B423D"/>
                </a:solidFill>
              </a:rPr>
              <a:t>Pair Programming</a:t>
            </a:r>
          </a:p>
        </p:txBody>
      </p:sp>
      <p:sp>
        <p:nvSpPr>
          <p:cNvPr id="10" name="Rectangle 9">
            <a:extLst>
              <a:ext uri="{FF2B5EF4-FFF2-40B4-BE49-F238E27FC236}">
                <a16:creationId xmlns:a16="http://schemas.microsoft.com/office/drawing/2014/main" id="{9ECF27DC-F0EF-BC44-99FD-59C61BBA6471}"/>
              </a:ext>
            </a:extLst>
          </p:cNvPr>
          <p:cNvSpPr/>
          <p:nvPr/>
        </p:nvSpPr>
        <p:spPr>
          <a:xfrm>
            <a:off x="404836" y="2220502"/>
            <a:ext cx="4114798" cy="336873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dirty="0">
                <a:solidFill>
                  <a:srgbClr val="4B423D"/>
                </a:solidFill>
              </a:rPr>
              <a:t>Meetings are held once per week (every Friday)</a:t>
            </a: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p:txBody>
      </p:sp>
      <p:sp>
        <p:nvSpPr>
          <p:cNvPr id="11" name="TextBox 10">
            <a:extLst>
              <a:ext uri="{FF2B5EF4-FFF2-40B4-BE49-F238E27FC236}">
                <a16:creationId xmlns:a16="http://schemas.microsoft.com/office/drawing/2014/main" id="{8E7F77A7-C139-4D47-8CC2-46EF05FC2320}"/>
              </a:ext>
            </a:extLst>
          </p:cNvPr>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cxnSp>
        <p:nvCxnSpPr>
          <p:cNvPr id="12" name="직선 연결선 14">
            <a:extLst>
              <a:ext uri="{FF2B5EF4-FFF2-40B4-BE49-F238E27FC236}">
                <a16:creationId xmlns:a16="http://schemas.microsoft.com/office/drawing/2014/main" id="{D370F430-7B5C-ED49-8E4D-F1B3FD66FC1B}"/>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A1B5DB-D680-3B40-8F76-63E1E7EE9844}"/>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cxnSp>
        <p:nvCxnSpPr>
          <p:cNvPr id="16" name="직선 연결선 19">
            <a:extLst>
              <a:ext uri="{FF2B5EF4-FFF2-40B4-BE49-F238E27FC236}">
                <a16:creationId xmlns:a16="http://schemas.microsoft.com/office/drawing/2014/main" id="{EABB46E2-ECAA-DF49-BF47-7B3DE0180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79710B1-C5D0-DF45-B9D2-09F388761597}"/>
              </a:ext>
            </a:extLst>
          </p:cNvPr>
          <p:cNvSpPr/>
          <p:nvPr/>
        </p:nvSpPr>
        <p:spPr>
          <a:xfrm>
            <a:off x="4668194" y="2200781"/>
            <a:ext cx="4114798" cy="762113"/>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dirty="0">
                <a:solidFill>
                  <a:srgbClr val="4B423D"/>
                </a:solidFill>
              </a:rPr>
              <a:t>Pairs will decide when to work together each week</a:t>
            </a:r>
          </a:p>
        </p:txBody>
      </p:sp>
      <p:sp>
        <p:nvSpPr>
          <p:cNvPr id="18" name="Rectangle 17">
            <a:extLst>
              <a:ext uri="{FF2B5EF4-FFF2-40B4-BE49-F238E27FC236}">
                <a16:creationId xmlns:a16="http://schemas.microsoft.com/office/drawing/2014/main" id="{2A0175E9-734A-C44B-979D-B49AAC352199}"/>
              </a:ext>
            </a:extLst>
          </p:cNvPr>
          <p:cNvSpPr/>
          <p:nvPr/>
        </p:nvSpPr>
        <p:spPr>
          <a:xfrm>
            <a:off x="4648764" y="3081932"/>
            <a:ext cx="4114798" cy="991058"/>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dirty="0">
                <a:solidFill>
                  <a:srgbClr val="4B423D"/>
                </a:solidFill>
              </a:rPr>
              <a:t>Each pair shares their progress on </a:t>
            </a:r>
            <a:r>
              <a:rPr lang="en-US" altLang="ko-KR" sz="2000" dirty="0" err="1">
                <a:solidFill>
                  <a:srgbClr val="4B423D"/>
                </a:solidFill>
              </a:rPr>
              <a:t>Kakaotalk</a:t>
            </a:r>
            <a:r>
              <a:rPr lang="en-US" altLang="ko-KR" sz="2000" dirty="0">
                <a:solidFill>
                  <a:srgbClr val="4B423D"/>
                </a:solidFill>
              </a:rPr>
              <a:t> with the whole team</a:t>
            </a:r>
          </a:p>
        </p:txBody>
      </p:sp>
      <p:sp>
        <p:nvSpPr>
          <p:cNvPr id="19" name="Rectangle 18">
            <a:extLst>
              <a:ext uri="{FF2B5EF4-FFF2-40B4-BE49-F238E27FC236}">
                <a16:creationId xmlns:a16="http://schemas.microsoft.com/office/drawing/2014/main" id="{605D076D-214C-0E41-8F92-B40EA80B016F}"/>
              </a:ext>
            </a:extLst>
          </p:cNvPr>
          <p:cNvSpPr/>
          <p:nvPr/>
        </p:nvSpPr>
        <p:spPr>
          <a:xfrm>
            <a:off x="4668194" y="4192028"/>
            <a:ext cx="4114798" cy="2045284"/>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dirty="0">
                <a:solidFill>
                  <a:srgbClr val="4B423D"/>
                </a:solidFill>
              </a:rPr>
              <a:t>Expected to improve collective ownership</a:t>
            </a: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a:p>
            <a:endParaRPr lang="en-US" altLang="ko-KR" dirty="0">
              <a:solidFill>
                <a:srgbClr val="4B423D"/>
              </a:solidFill>
            </a:endParaRPr>
          </a:p>
        </p:txBody>
      </p:sp>
      <p:sp>
        <p:nvSpPr>
          <p:cNvPr id="20" name="Rectangle 19">
            <a:extLst>
              <a:ext uri="{FF2B5EF4-FFF2-40B4-BE49-F238E27FC236}">
                <a16:creationId xmlns:a16="http://schemas.microsoft.com/office/drawing/2014/main" id="{A37B9659-582B-3C47-9E8A-A6DC6E460930}"/>
              </a:ext>
            </a:extLst>
          </p:cNvPr>
          <p:cNvSpPr/>
          <p:nvPr/>
        </p:nvSpPr>
        <p:spPr>
          <a:xfrm>
            <a:off x="4792780" y="4941169"/>
            <a:ext cx="3826766" cy="1008112"/>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altLang="ko-KR" dirty="0">
                <a:solidFill>
                  <a:srgbClr val="4B423D"/>
                </a:solidFill>
              </a:rPr>
              <a:t>Maximize collaboration</a:t>
            </a:r>
          </a:p>
          <a:p>
            <a:pPr marL="285750" indent="-285750">
              <a:lnSpc>
                <a:spcPct val="150000"/>
              </a:lnSpc>
              <a:buFont typeface="Arial" panose="020B0604020202020204" pitchFamily="34" charset="0"/>
              <a:buChar char="•"/>
            </a:pPr>
            <a:r>
              <a:rPr lang="en-US" altLang="ko-KR" dirty="0">
                <a:solidFill>
                  <a:srgbClr val="4B423D"/>
                </a:solidFill>
              </a:rPr>
              <a:t>Maximize participation</a:t>
            </a:r>
            <a:endParaRPr lang="ko-KR" altLang="en-US" dirty="0">
              <a:solidFill>
                <a:srgbClr val="4B423D"/>
              </a:solidFill>
            </a:endParaRPr>
          </a:p>
        </p:txBody>
      </p:sp>
      <p:sp>
        <p:nvSpPr>
          <p:cNvPr id="22" name="Rectangle 21">
            <a:extLst>
              <a:ext uri="{FF2B5EF4-FFF2-40B4-BE49-F238E27FC236}">
                <a16:creationId xmlns:a16="http://schemas.microsoft.com/office/drawing/2014/main" id="{E7005795-2DB3-4EBD-927C-9840E00D1D6C}"/>
              </a:ext>
            </a:extLst>
          </p:cNvPr>
          <p:cNvSpPr/>
          <p:nvPr/>
        </p:nvSpPr>
        <p:spPr>
          <a:xfrm>
            <a:off x="544308" y="3018846"/>
            <a:ext cx="3826766" cy="2209555"/>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altLang="ko-KR" dirty="0">
                <a:solidFill>
                  <a:srgbClr val="4B423D"/>
                </a:solidFill>
              </a:rPr>
              <a:t>Review the last sprint</a:t>
            </a:r>
          </a:p>
          <a:p>
            <a:pPr marL="285750" indent="-285750">
              <a:lnSpc>
                <a:spcPct val="150000"/>
              </a:lnSpc>
              <a:buFont typeface="Arial" panose="020B0604020202020204" pitchFamily="34" charset="0"/>
              <a:buChar char="•"/>
            </a:pPr>
            <a:r>
              <a:rPr lang="en-US" altLang="ko-KR" dirty="0">
                <a:solidFill>
                  <a:srgbClr val="4B423D"/>
                </a:solidFill>
              </a:rPr>
              <a:t>Review work to be done on the </a:t>
            </a:r>
            <a:br>
              <a:rPr lang="en-US" altLang="ko-KR" dirty="0">
                <a:solidFill>
                  <a:srgbClr val="4B423D"/>
                </a:solidFill>
              </a:rPr>
            </a:br>
            <a:r>
              <a:rPr lang="en-US" altLang="ko-KR" dirty="0">
                <a:solidFill>
                  <a:srgbClr val="4B423D"/>
                </a:solidFill>
              </a:rPr>
              <a:t>next cycle</a:t>
            </a:r>
          </a:p>
          <a:p>
            <a:pPr marL="285750" indent="-285750">
              <a:lnSpc>
                <a:spcPct val="150000"/>
              </a:lnSpc>
              <a:buFont typeface="Arial" panose="020B0604020202020204" pitchFamily="34" charset="0"/>
              <a:buChar char="•"/>
            </a:pPr>
            <a:r>
              <a:rPr lang="en-US" altLang="ko-KR" dirty="0">
                <a:solidFill>
                  <a:srgbClr val="4B423D"/>
                </a:solidFill>
              </a:rPr>
              <a:t>Plan the next sprint</a:t>
            </a:r>
          </a:p>
          <a:p>
            <a:pPr marL="285750" indent="-285750">
              <a:lnSpc>
                <a:spcPct val="150000"/>
              </a:lnSpc>
              <a:buFont typeface="Arial" panose="020B0604020202020204" pitchFamily="34" charset="0"/>
              <a:buChar char="•"/>
            </a:pPr>
            <a:r>
              <a:rPr lang="en-US" altLang="ko-KR" dirty="0">
                <a:solidFill>
                  <a:srgbClr val="4B423D"/>
                </a:solidFill>
              </a:rPr>
              <a:t>Decide pairs for the cycle</a:t>
            </a:r>
          </a:p>
        </p:txBody>
      </p:sp>
    </p:spTree>
    <p:extLst>
      <p:ext uri="{BB962C8B-B14F-4D97-AF65-F5344CB8AC3E}">
        <p14:creationId xmlns:p14="http://schemas.microsoft.com/office/powerpoint/2010/main" val="2966876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evelopers.google.com/web/progressive-web-apps/images/pwa-fast.png">
            <a:extLst>
              <a:ext uri="{FF2B5EF4-FFF2-40B4-BE49-F238E27FC236}">
                <a16:creationId xmlns:a16="http://schemas.microsoft.com/office/drawing/2014/main" id="{B8B33042-C817-4C41-A75B-7155F43588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76342"/>
            <a:ext cx="3012956" cy="1696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4B4845-D452-47E7-B458-AF657BE7D2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790" y="2194924"/>
            <a:ext cx="3012956" cy="2259717"/>
          </a:xfrm>
          <a:prstGeom prst="rect">
            <a:avLst/>
          </a:prstGeom>
        </p:spPr>
      </p:pic>
      <p:pic>
        <p:nvPicPr>
          <p:cNvPr id="1028" name="Picture 4">
            <a:extLst>
              <a:ext uri="{FF2B5EF4-FFF2-40B4-BE49-F238E27FC236}">
                <a16:creationId xmlns:a16="http://schemas.microsoft.com/office/drawing/2014/main" id="{2D5BAEA1-4AAA-4367-8A4A-8AA9A268F66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57966" y="2431891"/>
            <a:ext cx="2484713" cy="1839458"/>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16</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366015" cy="369332"/>
          </a:xfrm>
          <a:prstGeom prst="rect">
            <a:avLst/>
          </a:prstGeom>
          <a:noFill/>
        </p:spPr>
        <p:txBody>
          <a:bodyPr wrap="none" rtlCol="0">
            <a:spAutoFit/>
          </a:bodyPr>
          <a:lstStyle/>
          <a:p>
            <a:r>
              <a:rPr lang="en-US" altLang="ko-KR" dirty="0">
                <a:solidFill>
                  <a:srgbClr val="F2A9A5"/>
                </a:solidFill>
              </a:rPr>
              <a:t>Technology</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2CD247-EC40-417D-8CC8-4C25CC101A6D}"/>
              </a:ext>
            </a:extLst>
          </p:cNvPr>
          <p:cNvSpPr txBox="1"/>
          <p:nvPr/>
        </p:nvSpPr>
        <p:spPr>
          <a:xfrm>
            <a:off x="251521" y="4529890"/>
            <a:ext cx="2758270" cy="646331"/>
          </a:xfrm>
          <a:prstGeom prst="rect">
            <a:avLst/>
          </a:prstGeom>
          <a:noFill/>
        </p:spPr>
        <p:txBody>
          <a:bodyPr wrap="square" rtlCol="0">
            <a:spAutoFit/>
          </a:bodyPr>
          <a:lstStyle/>
          <a:p>
            <a:pPr algn="ctr"/>
            <a:r>
              <a:rPr lang="en-US" altLang="ko-KR" b="1" dirty="0">
                <a:solidFill>
                  <a:srgbClr val="4B423D"/>
                </a:solidFill>
              </a:rPr>
              <a:t>PWA</a:t>
            </a:r>
          </a:p>
          <a:p>
            <a:pPr algn="ctr"/>
            <a:r>
              <a:rPr lang="en-US" altLang="ko-KR" b="1" dirty="0">
                <a:solidFill>
                  <a:srgbClr val="4B423D"/>
                </a:solidFill>
              </a:rPr>
              <a:t>(Progressive Web Apps</a:t>
            </a:r>
            <a:r>
              <a:rPr lang="en-US" altLang="ko-KR" b="1" dirty="0"/>
              <a:t>)</a:t>
            </a:r>
            <a:endParaRPr lang="ko-KR" altLang="en-US" b="1" dirty="0"/>
          </a:p>
        </p:txBody>
      </p:sp>
      <p:sp>
        <p:nvSpPr>
          <p:cNvPr id="16" name="TextBox 15">
            <a:extLst>
              <a:ext uri="{FF2B5EF4-FFF2-40B4-BE49-F238E27FC236}">
                <a16:creationId xmlns:a16="http://schemas.microsoft.com/office/drawing/2014/main" id="{BA34A80C-3924-49FE-844C-44F7EAE085EA}"/>
              </a:ext>
            </a:extLst>
          </p:cNvPr>
          <p:cNvSpPr txBox="1"/>
          <p:nvPr/>
        </p:nvSpPr>
        <p:spPr>
          <a:xfrm>
            <a:off x="3264476" y="4669301"/>
            <a:ext cx="2543040" cy="369332"/>
          </a:xfrm>
          <a:prstGeom prst="rect">
            <a:avLst/>
          </a:prstGeom>
          <a:noFill/>
        </p:spPr>
        <p:txBody>
          <a:bodyPr wrap="square" rtlCol="0">
            <a:spAutoFit/>
          </a:bodyPr>
          <a:lstStyle/>
          <a:p>
            <a:pPr algn="ctr"/>
            <a:r>
              <a:rPr lang="en-US" altLang="ko-KR" b="1" dirty="0">
                <a:solidFill>
                  <a:srgbClr val="4B423D"/>
                </a:solidFill>
              </a:rPr>
              <a:t>RESTful API</a:t>
            </a:r>
            <a:endParaRPr lang="ko-KR" altLang="en-US" b="1" dirty="0">
              <a:solidFill>
                <a:srgbClr val="4B423D"/>
              </a:solidFill>
            </a:endParaRPr>
          </a:p>
        </p:txBody>
      </p:sp>
      <p:sp>
        <p:nvSpPr>
          <p:cNvPr id="18" name="TextBox 17">
            <a:extLst>
              <a:ext uri="{FF2B5EF4-FFF2-40B4-BE49-F238E27FC236}">
                <a16:creationId xmlns:a16="http://schemas.microsoft.com/office/drawing/2014/main" id="{CF4BFC2A-EBC5-4A80-973A-08FA90A86376}"/>
              </a:ext>
            </a:extLst>
          </p:cNvPr>
          <p:cNvSpPr txBox="1"/>
          <p:nvPr/>
        </p:nvSpPr>
        <p:spPr>
          <a:xfrm>
            <a:off x="6057966" y="4668389"/>
            <a:ext cx="2484713" cy="369332"/>
          </a:xfrm>
          <a:prstGeom prst="rect">
            <a:avLst/>
          </a:prstGeom>
          <a:noFill/>
        </p:spPr>
        <p:txBody>
          <a:bodyPr wrap="square" rtlCol="0">
            <a:spAutoFit/>
          </a:bodyPr>
          <a:lstStyle/>
          <a:p>
            <a:pPr algn="ctr"/>
            <a:r>
              <a:rPr lang="en-US" altLang="ko-KR" b="1" dirty="0">
                <a:solidFill>
                  <a:srgbClr val="4B423D"/>
                </a:solidFill>
              </a:rPr>
              <a:t>Big Data Analysis</a:t>
            </a:r>
            <a:endParaRPr lang="ko-KR" altLang="en-US" b="1" dirty="0">
              <a:solidFill>
                <a:srgbClr val="4B423D"/>
              </a:solidFill>
            </a:endParaRPr>
          </a:p>
        </p:txBody>
      </p:sp>
    </p:spTree>
    <p:extLst>
      <p:ext uri="{BB962C8B-B14F-4D97-AF65-F5344CB8AC3E}">
        <p14:creationId xmlns:p14="http://schemas.microsoft.com/office/powerpoint/2010/main" val="105399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845D2B-4293-49B5-AA8E-0EA16E2AB6F0}"/>
              </a:ext>
            </a:extLst>
          </p:cNvPr>
          <p:cNvSpPr/>
          <p:nvPr/>
        </p:nvSpPr>
        <p:spPr>
          <a:xfrm>
            <a:off x="3403039" y="2126821"/>
            <a:ext cx="5149732" cy="1302180"/>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1200"/>
              </a:spcBef>
              <a:buFont typeface="Arial" panose="020B0604020202020204" pitchFamily="34" charset="0"/>
              <a:buChar char="•"/>
            </a:pPr>
            <a:r>
              <a:rPr lang="en-US" altLang="ko-KR" dirty="0">
                <a:solidFill>
                  <a:srgbClr val="4B423D"/>
                </a:solidFill>
              </a:rPr>
              <a:t>Can be added to the user's home screen like apps</a:t>
            </a:r>
          </a:p>
          <a:p>
            <a:pPr marL="285750" indent="-285750">
              <a:spcBef>
                <a:spcPts val="1200"/>
              </a:spcBef>
              <a:buFont typeface="Arial" panose="020B0604020202020204" pitchFamily="34" charset="0"/>
              <a:buChar char="•"/>
            </a:pPr>
            <a:r>
              <a:rPr lang="en-US" altLang="ko-KR" dirty="0">
                <a:solidFill>
                  <a:srgbClr val="4B423D"/>
                </a:solidFill>
              </a:rPr>
              <a:t>Accessible from various platforms</a:t>
            </a:r>
          </a:p>
        </p:txBody>
      </p:sp>
      <p:pic>
        <p:nvPicPr>
          <p:cNvPr id="1026" name="Picture 2" descr="https://developers.google.com/web/progressive-web-apps/images/pwa-fast.png">
            <a:extLst>
              <a:ext uri="{FF2B5EF4-FFF2-40B4-BE49-F238E27FC236}">
                <a16:creationId xmlns:a16="http://schemas.microsoft.com/office/drawing/2014/main" id="{B8B33042-C817-4C41-A75B-7155F43588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10442"/>
            <a:ext cx="3532629" cy="1989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4B4845-D452-47E7-B458-AF657BE7D2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700" y="4380721"/>
            <a:ext cx="1786798" cy="1340099"/>
          </a:xfrm>
          <a:prstGeom prst="rect">
            <a:avLst/>
          </a:prstGeom>
        </p:spPr>
      </p:pic>
      <p:sp>
        <p:nvSpPr>
          <p:cNvPr id="4" name="슬라이드 번호 개체 틀 3"/>
          <p:cNvSpPr>
            <a:spLocks noGrp="1"/>
          </p:cNvSpPr>
          <p:nvPr>
            <p:ph type="sldNum" sz="quarter" idx="12"/>
          </p:nvPr>
        </p:nvSpPr>
        <p:spPr>
          <a:xfrm>
            <a:off x="6866586" y="6359040"/>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17</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366015" cy="369332"/>
          </a:xfrm>
          <a:prstGeom prst="rect">
            <a:avLst/>
          </a:prstGeom>
          <a:noFill/>
        </p:spPr>
        <p:txBody>
          <a:bodyPr wrap="none" rtlCol="0">
            <a:spAutoFit/>
          </a:bodyPr>
          <a:lstStyle/>
          <a:p>
            <a:r>
              <a:rPr lang="en-US" altLang="ko-KR" dirty="0">
                <a:solidFill>
                  <a:srgbClr val="F2A9A5"/>
                </a:solidFill>
              </a:rPr>
              <a:t>Technology</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68A35C8-1DFE-364C-9F64-5521E52E64CB}"/>
              </a:ext>
            </a:extLst>
          </p:cNvPr>
          <p:cNvSpPr/>
          <p:nvPr/>
        </p:nvSpPr>
        <p:spPr>
          <a:xfrm>
            <a:off x="3403039" y="4621617"/>
            <a:ext cx="5160486" cy="1340099"/>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Arial" panose="020B0604020202020204" pitchFamily="34" charset="0"/>
              <a:buChar char="•"/>
            </a:pPr>
            <a:r>
              <a:rPr lang="en-US" altLang="ko-KR" dirty="0">
                <a:solidFill>
                  <a:srgbClr val="4B423D"/>
                </a:solidFill>
              </a:rPr>
              <a:t>Virtually the norm for online APIs</a:t>
            </a:r>
          </a:p>
          <a:p>
            <a:pPr marL="285750" indent="-285750">
              <a:spcAft>
                <a:spcPts val="1200"/>
              </a:spcAft>
              <a:buFont typeface="Arial" panose="020B0604020202020204" pitchFamily="34" charset="0"/>
              <a:buChar char="•"/>
            </a:pPr>
            <a:r>
              <a:rPr lang="en-US" altLang="ko-KR" dirty="0">
                <a:solidFill>
                  <a:srgbClr val="4B423D"/>
                </a:solidFill>
              </a:rPr>
              <a:t>Lightweight &amp; works well with web sites</a:t>
            </a:r>
            <a:endParaRPr lang="ko-KR" altLang="en-US" dirty="0">
              <a:solidFill>
                <a:srgbClr val="4B423D"/>
              </a:solidFill>
            </a:endParaRPr>
          </a:p>
        </p:txBody>
      </p:sp>
      <p:sp>
        <p:nvSpPr>
          <p:cNvPr id="18" name="Rectangle 17">
            <a:extLst>
              <a:ext uri="{FF2B5EF4-FFF2-40B4-BE49-F238E27FC236}">
                <a16:creationId xmlns:a16="http://schemas.microsoft.com/office/drawing/2014/main" id="{2C653E95-70FE-794F-9DBD-FF8E2068F2E9}"/>
              </a:ext>
            </a:extLst>
          </p:cNvPr>
          <p:cNvSpPr/>
          <p:nvPr/>
        </p:nvSpPr>
        <p:spPr>
          <a:xfrm>
            <a:off x="3414408" y="1421236"/>
            <a:ext cx="5138363" cy="705584"/>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a:solidFill>
                  <a:srgbClr val="4B423D"/>
                </a:solidFill>
              </a:rPr>
              <a:t>PWA </a:t>
            </a:r>
            <a:r>
              <a:rPr lang="en-US" altLang="ko-KR" sz="2000" b="1" dirty="0">
                <a:solidFill>
                  <a:srgbClr val="4B423D"/>
                </a:solidFill>
              </a:rPr>
              <a:t>(Progressive Web Apps)</a:t>
            </a:r>
          </a:p>
        </p:txBody>
      </p:sp>
      <p:sp>
        <p:nvSpPr>
          <p:cNvPr id="21" name="Rectangle 20">
            <a:extLst>
              <a:ext uri="{FF2B5EF4-FFF2-40B4-BE49-F238E27FC236}">
                <a16:creationId xmlns:a16="http://schemas.microsoft.com/office/drawing/2014/main" id="{9F305DB9-9B66-584E-879F-74FF3499F69C}"/>
              </a:ext>
            </a:extLst>
          </p:cNvPr>
          <p:cNvSpPr/>
          <p:nvPr/>
        </p:nvSpPr>
        <p:spPr>
          <a:xfrm>
            <a:off x="3425162" y="3918740"/>
            <a:ext cx="5138363" cy="705584"/>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a:solidFill>
                  <a:srgbClr val="4B423D"/>
                </a:solidFill>
              </a:rPr>
              <a:t>RESTful API</a:t>
            </a:r>
            <a:endParaRPr lang="ko-KR" altLang="en-US" sz="3600" dirty="0">
              <a:solidFill>
                <a:srgbClr val="4B423D"/>
              </a:solidFill>
            </a:endParaRPr>
          </a:p>
        </p:txBody>
      </p:sp>
    </p:spTree>
    <p:extLst>
      <p:ext uri="{BB962C8B-B14F-4D97-AF65-F5344CB8AC3E}">
        <p14:creationId xmlns:p14="http://schemas.microsoft.com/office/powerpoint/2010/main" val="35694485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DAD1D37-8C73-41B1-BF6D-22B39A6BF6D5}"/>
              </a:ext>
            </a:extLst>
          </p:cNvPr>
          <p:cNvSpPr/>
          <p:nvPr/>
        </p:nvSpPr>
        <p:spPr>
          <a:xfrm>
            <a:off x="323528" y="2633865"/>
            <a:ext cx="5256584" cy="3243407"/>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altLang="ko-KR" dirty="0">
                <a:solidFill>
                  <a:srgbClr val="4B423D"/>
                </a:solidFill>
              </a:rPr>
              <a:t>Each product is shown as a node</a:t>
            </a:r>
          </a:p>
          <a:p>
            <a:pPr marL="285750" indent="-285750">
              <a:spcBef>
                <a:spcPts val="600"/>
              </a:spcBef>
              <a:buFont typeface="Arial" panose="020B0604020202020204" pitchFamily="34" charset="0"/>
              <a:buChar char="•"/>
            </a:pPr>
            <a:r>
              <a:rPr lang="en-US" altLang="ko-KR" dirty="0">
                <a:solidFill>
                  <a:srgbClr val="4B423D"/>
                </a:solidFill>
              </a:rPr>
              <a:t>Edges connect nodes which are liked by the same person</a:t>
            </a:r>
          </a:p>
          <a:p>
            <a:pPr marL="285750" indent="-285750">
              <a:spcBef>
                <a:spcPts val="600"/>
              </a:spcBef>
              <a:buFont typeface="Arial" panose="020B0604020202020204" pitchFamily="34" charset="0"/>
              <a:buChar char="•"/>
            </a:pPr>
            <a:r>
              <a:rPr lang="en-US" altLang="ko-KR" dirty="0">
                <a:solidFill>
                  <a:srgbClr val="4B423D"/>
                </a:solidFill>
              </a:rPr>
              <a:t>A non-directed graph is formed</a:t>
            </a:r>
          </a:p>
          <a:p>
            <a:pPr marL="285750" indent="-285750">
              <a:spcBef>
                <a:spcPts val="600"/>
              </a:spcBef>
              <a:buFont typeface="Arial" panose="020B0604020202020204" pitchFamily="34" charset="0"/>
              <a:buChar char="•"/>
            </a:pPr>
            <a:r>
              <a:rPr lang="en-US" altLang="ko-KR" dirty="0">
                <a:solidFill>
                  <a:srgbClr val="4B423D"/>
                </a:solidFill>
              </a:rPr>
              <a:t>OCD is performed to classify each product into groups</a:t>
            </a:r>
          </a:p>
          <a:p>
            <a:pPr marL="285750" indent="-285750">
              <a:spcBef>
                <a:spcPts val="600"/>
              </a:spcBef>
              <a:buFont typeface="Arial" panose="020B0604020202020204" pitchFamily="34" charset="0"/>
              <a:buChar char="•"/>
            </a:pPr>
            <a:r>
              <a:rPr lang="en-US" altLang="ko-KR" dirty="0">
                <a:solidFill>
                  <a:srgbClr val="4B423D"/>
                </a:solidFill>
              </a:rPr>
              <a:t>Based on what the user has already liked, the system recommends products that are in the same category.</a:t>
            </a:r>
            <a:endParaRPr lang="ko-KR" altLang="en-US" dirty="0">
              <a:solidFill>
                <a:srgbClr val="4B423D"/>
              </a:solidFill>
            </a:endParaRPr>
          </a:p>
        </p:txBody>
      </p:sp>
      <p:pic>
        <p:nvPicPr>
          <p:cNvPr id="1028" name="Picture 4">
            <a:extLst>
              <a:ext uri="{FF2B5EF4-FFF2-40B4-BE49-F238E27FC236}">
                <a16:creationId xmlns:a16="http://schemas.microsoft.com/office/drawing/2014/main" id="{2D5BAEA1-4AAA-4367-8A4A-8AA9A268F6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42113" y="2492896"/>
            <a:ext cx="3063206" cy="2267722"/>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18</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366015" cy="369332"/>
          </a:xfrm>
          <a:prstGeom prst="rect">
            <a:avLst/>
          </a:prstGeom>
          <a:noFill/>
        </p:spPr>
        <p:txBody>
          <a:bodyPr wrap="none" rtlCol="0">
            <a:spAutoFit/>
          </a:bodyPr>
          <a:lstStyle/>
          <a:p>
            <a:r>
              <a:rPr lang="en-US" altLang="ko-KR" dirty="0">
                <a:solidFill>
                  <a:srgbClr val="F2A9A5"/>
                </a:solidFill>
              </a:rPr>
              <a:t>Technology</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9F094FE-4AE8-2148-8000-FF83B1097504}"/>
              </a:ext>
            </a:extLst>
          </p:cNvPr>
          <p:cNvSpPr/>
          <p:nvPr/>
        </p:nvSpPr>
        <p:spPr>
          <a:xfrm>
            <a:off x="323528" y="1592468"/>
            <a:ext cx="5256584" cy="1041397"/>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rgbClr val="4B423D"/>
                </a:solidFill>
              </a:rPr>
              <a:t>   Big Data Analysis</a:t>
            </a:r>
          </a:p>
          <a:p>
            <a:r>
              <a:rPr lang="en-US" altLang="ko-KR" dirty="0">
                <a:solidFill>
                  <a:srgbClr val="4B423D"/>
                </a:solidFill>
              </a:rPr>
              <a:t>       (Overlapping Community Detection)</a:t>
            </a:r>
            <a:endParaRPr lang="ko-KR" altLang="en-US" dirty="0">
              <a:solidFill>
                <a:srgbClr val="4B423D"/>
              </a:solidFill>
            </a:endParaRPr>
          </a:p>
        </p:txBody>
      </p:sp>
    </p:spTree>
    <p:extLst>
      <p:ext uri="{BB962C8B-B14F-4D97-AF65-F5344CB8AC3E}">
        <p14:creationId xmlns:p14="http://schemas.microsoft.com/office/powerpoint/2010/main" val="71429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직사각형 42"/>
          <p:cNvSpPr/>
          <p:nvPr/>
        </p:nvSpPr>
        <p:spPr>
          <a:xfrm>
            <a:off x="-11589" y="0"/>
            <a:ext cx="9144000" cy="6858000"/>
          </a:xfrm>
          <a:prstGeom prst="rect">
            <a:avLst/>
          </a:prstGeom>
          <a:solidFill>
            <a:srgbClr val="FFDBCF"/>
          </a:solidFill>
          <a:ln>
            <a:solidFill>
              <a:srgbClr val="F8D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F5DAD7"/>
              </a:highlight>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01658" y="332657"/>
            <a:ext cx="1354018" cy="584775"/>
          </a:xfrm>
          <a:prstGeom prst="rect">
            <a:avLst/>
          </a:prstGeom>
          <a:solidFill>
            <a:schemeClr val="tx1">
              <a:alpha val="70000"/>
            </a:schemeClr>
          </a:solidFill>
          <a:ln>
            <a:solidFill>
              <a:srgbClr val="F5DAD7"/>
            </a:solidFill>
          </a:ln>
        </p:spPr>
        <p:txBody>
          <a:bodyPr wrap="square" rtlCol="0" anchor="ctr">
            <a:spAutoFit/>
          </a:bodyPr>
          <a:lstStyle/>
          <a:p>
            <a:pPr algn="dist"/>
            <a:r>
              <a:rPr lang="en-US" altLang="ko-KR" sz="3200" b="1" dirty="0">
                <a:solidFill>
                  <a:schemeClr val="bg1"/>
                </a:solidFill>
                <a:latin typeface="+mj-lt"/>
                <a:ea typeface="나눔명조 ExtraBold" pitchFamily="18" charset="-127"/>
              </a:rPr>
              <a:t>index</a:t>
            </a:r>
          </a:p>
        </p:txBody>
      </p:sp>
      <p:sp>
        <p:nvSpPr>
          <p:cNvPr id="14" name="TextBox 13"/>
          <p:cNvSpPr txBox="1"/>
          <p:nvPr/>
        </p:nvSpPr>
        <p:spPr>
          <a:xfrm>
            <a:off x="1677496" y="1363858"/>
            <a:ext cx="1152128" cy="646331"/>
          </a:xfrm>
          <a:prstGeom prst="rect">
            <a:avLst/>
          </a:prstGeom>
          <a:noFill/>
        </p:spPr>
        <p:txBody>
          <a:bodyPr wrap="square" rtlCol="0">
            <a:spAutoFit/>
          </a:bodyPr>
          <a:lstStyle>
            <a:defPPr>
              <a:defRPr lang="ko-KR"/>
            </a:defPPr>
            <a:lvl1pPr>
              <a:defRPr sz="3600" b="1" i="1">
                <a:solidFill>
                  <a:schemeClr val="bg1"/>
                </a:solidFill>
                <a:latin typeface="나눔명조 ExtraBold" pitchFamily="18" charset="-127"/>
                <a:ea typeface="나눔명조 ExtraBold" pitchFamily="18" charset="-127"/>
              </a:defRPr>
            </a:lvl1pPr>
          </a:lstStyle>
          <a:p>
            <a:r>
              <a:rPr lang="en-US" altLang="ko-KR" dirty="0"/>
              <a:t>01</a:t>
            </a:r>
          </a:p>
        </p:txBody>
      </p:sp>
      <p:cxnSp>
        <p:nvCxnSpPr>
          <p:cNvPr id="21" name="직선 연결선 20"/>
          <p:cNvCxnSpPr/>
          <p:nvPr/>
        </p:nvCxnSpPr>
        <p:spPr>
          <a:xfrm>
            <a:off x="1691680" y="1999144"/>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19672" y="2015194"/>
            <a:ext cx="2376264" cy="369332"/>
          </a:xfrm>
          <a:prstGeom prst="rect">
            <a:avLst/>
          </a:prstGeom>
          <a:noFill/>
        </p:spPr>
        <p:txBody>
          <a:bodyPr wrap="square" rtlCol="0">
            <a:spAutoFit/>
          </a:bodyPr>
          <a:lstStyle/>
          <a:p>
            <a:r>
              <a:rPr lang="en-US" altLang="ko-KR" b="1" dirty="0">
                <a:ea typeface="나눔바른고딕"/>
              </a:rPr>
              <a:t>Background</a:t>
            </a:r>
            <a:endParaRPr lang="ko-KR" altLang="en-US" sz="3200" b="1" dirty="0">
              <a:latin typeface="나눔바른고딕" pitchFamily="50" charset="-127"/>
              <a:ea typeface="나눔바른고딕"/>
            </a:endParaRPr>
          </a:p>
        </p:txBody>
      </p:sp>
      <p:sp>
        <p:nvSpPr>
          <p:cNvPr id="33" name="TextBox 32"/>
          <p:cNvSpPr txBox="1"/>
          <p:nvPr/>
        </p:nvSpPr>
        <p:spPr>
          <a:xfrm>
            <a:off x="1619672" y="2779187"/>
            <a:ext cx="1152128" cy="646331"/>
          </a:xfrm>
          <a:prstGeom prst="rect">
            <a:avLst/>
          </a:prstGeom>
          <a:noFill/>
        </p:spPr>
        <p:txBody>
          <a:bodyPr wrap="square" rtlCol="0">
            <a:spAutoFit/>
          </a:bodyPr>
          <a:lstStyle/>
          <a:p>
            <a:r>
              <a:rPr lang="en-US" altLang="ko-KR" sz="3600" b="1" i="1" dirty="0">
                <a:solidFill>
                  <a:schemeClr val="bg1"/>
                </a:solidFill>
                <a:latin typeface="나눔명조 ExtraBold" panose="02020603020101020101" pitchFamily="18" charset="-127"/>
                <a:ea typeface="나눔명조 ExtraBold" panose="02020603020101020101" pitchFamily="18" charset="-127"/>
              </a:rPr>
              <a:t>02</a:t>
            </a:r>
          </a:p>
        </p:txBody>
      </p:sp>
      <p:sp>
        <p:nvSpPr>
          <p:cNvPr id="35" name="TextBox 34"/>
          <p:cNvSpPr txBox="1"/>
          <p:nvPr/>
        </p:nvSpPr>
        <p:spPr>
          <a:xfrm>
            <a:off x="1619672" y="3427259"/>
            <a:ext cx="2376264" cy="369332"/>
          </a:xfrm>
          <a:prstGeom prst="rect">
            <a:avLst/>
          </a:prstGeom>
          <a:noFill/>
        </p:spPr>
        <p:txBody>
          <a:bodyPr wrap="square" rtlCol="0">
            <a:spAutoFit/>
          </a:bodyPr>
          <a:lstStyle/>
          <a:p>
            <a:r>
              <a:rPr lang="en-US" altLang="ko-KR" b="1" dirty="0"/>
              <a:t>Project Objective</a:t>
            </a:r>
            <a:endParaRPr lang="ko-KR" altLang="en-US" sz="3200" dirty="0">
              <a:solidFill>
                <a:schemeClr val="bg1"/>
              </a:solidFill>
              <a:latin typeface="나눔바른고딕" pitchFamily="50" charset="-127"/>
              <a:ea typeface="나눔바른고딕" pitchFamily="50" charset="-127"/>
            </a:endParaRPr>
          </a:p>
        </p:txBody>
      </p:sp>
      <p:sp>
        <p:nvSpPr>
          <p:cNvPr id="36" name="TextBox 35"/>
          <p:cNvSpPr txBox="1"/>
          <p:nvPr/>
        </p:nvSpPr>
        <p:spPr>
          <a:xfrm>
            <a:off x="1655676" y="4214431"/>
            <a:ext cx="1152128" cy="646331"/>
          </a:xfrm>
          <a:prstGeom prst="rect">
            <a:avLst/>
          </a:prstGeom>
          <a:noFill/>
        </p:spPr>
        <p:txBody>
          <a:bodyPr wrap="square" rtlCol="0">
            <a:spAutoFit/>
          </a:bodyPr>
          <a:lstStyle/>
          <a:p>
            <a:r>
              <a:rPr lang="en-US" altLang="ko-KR" sz="3600" b="1" i="1" dirty="0">
                <a:solidFill>
                  <a:schemeClr val="bg1"/>
                </a:solidFill>
                <a:latin typeface="나눔명조 ExtraBold" panose="02020603020101020101" pitchFamily="18" charset="-127"/>
                <a:ea typeface="나눔명조 ExtraBold" panose="02020603020101020101" pitchFamily="18" charset="-127"/>
              </a:rPr>
              <a:t>03</a:t>
            </a:r>
          </a:p>
        </p:txBody>
      </p:sp>
      <p:sp>
        <p:nvSpPr>
          <p:cNvPr id="38" name="TextBox 37"/>
          <p:cNvSpPr txBox="1"/>
          <p:nvPr/>
        </p:nvSpPr>
        <p:spPr>
          <a:xfrm>
            <a:off x="1619672" y="4869980"/>
            <a:ext cx="2376264" cy="369332"/>
          </a:xfrm>
          <a:prstGeom prst="rect">
            <a:avLst/>
          </a:prstGeom>
          <a:noFill/>
        </p:spPr>
        <p:txBody>
          <a:bodyPr wrap="square" rtlCol="0">
            <a:spAutoFit/>
          </a:bodyPr>
          <a:lstStyle/>
          <a:p>
            <a:r>
              <a:rPr lang="en-US" altLang="ko-KR" b="1" dirty="0"/>
              <a:t>Development</a:t>
            </a:r>
            <a:endParaRPr lang="ko-KR" altLang="ko-KR" b="1" dirty="0"/>
          </a:p>
        </p:txBody>
      </p:sp>
      <p:cxnSp>
        <p:nvCxnSpPr>
          <p:cNvPr id="41" name="직선 연결선 40"/>
          <p:cNvCxnSpPr/>
          <p:nvPr/>
        </p:nvCxnSpPr>
        <p:spPr>
          <a:xfrm>
            <a:off x="1677496" y="3429000"/>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1691680" y="4869980"/>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B2AEA44-0F96-4A5F-B87B-E9896220A880}"/>
              </a:ext>
            </a:extLst>
          </p:cNvPr>
          <p:cNvSpPr txBox="1"/>
          <p:nvPr/>
        </p:nvSpPr>
        <p:spPr>
          <a:xfrm>
            <a:off x="5322899" y="1319762"/>
            <a:ext cx="1152128" cy="646331"/>
          </a:xfrm>
          <a:prstGeom prst="rect">
            <a:avLst/>
          </a:prstGeom>
          <a:noFill/>
        </p:spPr>
        <p:txBody>
          <a:bodyPr wrap="square" rtlCol="0">
            <a:spAutoFit/>
          </a:bodyPr>
          <a:lstStyle>
            <a:defPPr>
              <a:defRPr lang="ko-KR"/>
            </a:defPPr>
            <a:lvl1pPr>
              <a:defRPr sz="3600" b="1" i="1">
                <a:solidFill>
                  <a:schemeClr val="bg1"/>
                </a:solidFill>
                <a:latin typeface="나눔명조 ExtraBold" pitchFamily="18" charset="-127"/>
                <a:ea typeface="나눔명조 ExtraBold" pitchFamily="18" charset="-127"/>
              </a:defRPr>
            </a:lvl1pPr>
          </a:lstStyle>
          <a:p>
            <a:r>
              <a:rPr lang="en-US" altLang="ko-KR" dirty="0"/>
              <a:t>04</a:t>
            </a:r>
          </a:p>
        </p:txBody>
      </p:sp>
      <p:cxnSp>
        <p:nvCxnSpPr>
          <p:cNvPr id="17" name="직선 연결선 16">
            <a:extLst>
              <a:ext uri="{FF2B5EF4-FFF2-40B4-BE49-F238E27FC236}">
                <a16:creationId xmlns:a16="http://schemas.microsoft.com/office/drawing/2014/main" id="{C8EBCC26-CC2F-45DC-A022-181890AFFAB3}"/>
              </a:ext>
            </a:extLst>
          </p:cNvPr>
          <p:cNvCxnSpPr/>
          <p:nvPr/>
        </p:nvCxnSpPr>
        <p:spPr>
          <a:xfrm>
            <a:off x="5322899" y="1999144"/>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C144C5-4C93-4F21-9861-4C368AA85DAF}"/>
              </a:ext>
            </a:extLst>
          </p:cNvPr>
          <p:cNvSpPr txBox="1"/>
          <p:nvPr/>
        </p:nvSpPr>
        <p:spPr>
          <a:xfrm>
            <a:off x="5252579" y="2015194"/>
            <a:ext cx="2376264" cy="369332"/>
          </a:xfrm>
          <a:prstGeom prst="rect">
            <a:avLst/>
          </a:prstGeom>
          <a:noFill/>
        </p:spPr>
        <p:txBody>
          <a:bodyPr wrap="square" rtlCol="0">
            <a:spAutoFit/>
          </a:bodyPr>
          <a:lstStyle/>
          <a:p>
            <a:r>
              <a:rPr lang="en-US" altLang="ko-KR" b="1" dirty="0"/>
              <a:t>Plan</a:t>
            </a:r>
            <a:endParaRPr lang="ko-KR" altLang="ko-KR" b="1" dirty="0"/>
          </a:p>
        </p:txBody>
      </p:sp>
      <p:sp>
        <p:nvSpPr>
          <p:cNvPr id="20" name="TextBox 19">
            <a:extLst>
              <a:ext uri="{FF2B5EF4-FFF2-40B4-BE49-F238E27FC236}">
                <a16:creationId xmlns:a16="http://schemas.microsoft.com/office/drawing/2014/main" id="{8B0BC316-739B-41DD-A5C9-61797F3086E1}"/>
              </a:ext>
            </a:extLst>
          </p:cNvPr>
          <p:cNvSpPr txBox="1"/>
          <p:nvPr/>
        </p:nvSpPr>
        <p:spPr>
          <a:xfrm>
            <a:off x="5252579" y="2771374"/>
            <a:ext cx="1152128" cy="646331"/>
          </a:xfrm>
          <a:prstGeom prst="rect">
            <a:avLst/>
          </a:prstGeom>
          <a:noFill/>
        </p:spPr>
        <p:txBody>
          <a:bodyPr wrap="square" rtlCol="0">
            <a:spAutoFit/>
          </a:bodyPr>
          <a:lstStyle/>
          <a:p>
            <a:r>
              <a:rPr lang="en-US" altLang="ko-KR" sz="3600" b="1" i="1" dirty="0">
                <a:solidFill>
                  <a:schemeClr val="bg1"/>
                </a:solidFill>
                <a:latin typeface="나눔명조 ExtraBold" panose="02020603020101020101" pitchFamily="18" charset="-127"/>
                <a:ea typeface="나눔명조 ExtraBold" panose="02020603020101020101" pitchFamily="18" charset="-127"/>
              </a:rPr>
              <a:t>05</a:t>
            </a:r>
          </a:p>
        </p:txBody>
      </p:sp>
      <p:cxnSp>
        <p:nvCxnSpPr>
          <p:cNvPr id="22" name="직선 연결선 21">
            <a:extLst>
              <a:ext uri="{FF2B5EF4-FFF2-40B4-BE49-F238E27FC236}">
                <a16:creationId xmlns:a16="http://schemas.microsoft.com/office/drawing/2014/main" id="{6197049E-7B47-4EAC-B41F-9F8EDDAF98A0}"/>
              </a:ext>
            </a:extLst>
          </p:cNvPr>
          <p:cNvCxnSpPr/>
          <p:nvPr/>
        </p:nvCxnSpPr>
        <p:spPr>
          <a:xfrm>
            <a:off x="5322899" y="3425518"/>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B70E36-2861-4FBD-9401-489B26DB1C98}"/>
              </a:ext>
            </a:extLst>
          </p:cNvPr>
          <p:cNvSpPr txBox="1"/>
          <p:nvPr/>
        </p:nvSpPr>
        <p:spPr>
          <a:xfrm>
            <a:off x="5252579" y="3430742"/>
            <a:ext cx="2376264" cy="861774"/>
          </a:xfrm>
          <a:prstGeom prst="rect">
            <a:avLst/>
          </a:prstGeom>
          <a:noFill/>
        </p:spPr>
        <p:txBody>
          <a:bodyPr wrap="square" rtlCol="0">
            <a:spAutoFit/>
          </a:bodyPr>
          <a:lstStyle/>
          <a:p>
            <a:r>
              <a:rPr lang="en-US" altLang="ko-KR" b="1" dirty="0"/>
              <a:t>Expectations </a:t>
            </a:r>
            <a:endParaRPr lang="ko-KR" altLang="ko-KR" b="1" dirty="0"/>
          </a:p>
          <a:p>
            <a:endParaRPr lang="ko-KR" altLang="en-US" sz="3200" dirty="0">
              <a:solidFill>
                <a:schemeClr val="bg1"/>
              </a:solidFill>
              <a:latin typeface="나눔바른고딕" pitchFamily="50" charset="-127"/>
              <a:ea typeface="나눔바른고딕" pitchFamily="50" charset="-127"/>
            </a:endParaRPr>
          </a:p>
        </p:txBody>
      </p:sp>
      <p:sp>
        <p:nvSpPr>
          <p:cNvPr id="25" name="TextBox 24">
            <a:extLst>
              <a:ext uri="{FF2B5EF4-FFF2-40B4-BE49-F238E27FC236}">
                <a16:creationId xmlns:a16="http://schemas.microsoft.com/office/drawing/2014/main" id="{5319B8DE-06B8-48AB-A402-56292F6619C2}"/>
              </a:ext>
            </a:extLst>
          </p:cNvPr>
          <p:cNvSpPr txBox="1"/>
          <p:nvPr/>
        </p:nvSpPr>
        <p:spPr>
          <a:xfrm>
            <a:off x="5252579" y="4201422"/>
            <a:ext cx="1152128" cy="646331"/>
          </a:xfrm>
          <a:prstGeom prst="rect">
            <a:avLst/>
          </a:prstGeom>
          <a:noFill/>
        </p:spPr>
        <p:txBody>
          <a:bodyPr wrap="square" rtlCol="0">
            <a:spAutoFit/>
          </a:bodyPr>
          <a:lstStyle/>
          <a:p>
            <a:r>
              <a:rPr lang="en-US" altLang="ko-KR" sz="3600" b="1" i="1" dirty="0">
                <a:solidFill>
                  <a:schemeClr val="bg1"/>
                </a:solidFill>
                <a:latin typeface="나눔명조 ExtraBold" panose="02020603020101020101" pitchFamily="18" charset="-127"/>
                <a:ea typeface="나눔명조 ExtraBold" panose="02020603020101020101" pitchFamily="18" charset="-127"/>
              </a:rPr>
              <a:t>06</a:t>
            </a:r>
          </a:p>
        </p:txBody>
      </p:sp>
      <p:cxnSp>
        <p:nvCxnSpPr>
          <p:cNvPr id="26" name="직선 연결선 25">
            <a:extLst>
              <a:ext uri="{FF2B5EF4-FFF2-40B4-BE49-F238E27FC236}">
                <a16:creationId xmlns:a16="http://schemas.microsoft.com/office/drawing/2014/main" id="{47085B11-DBFC-4292-A87C-8BEEB13F2DEE}"/>
              </a:ext>
            </a:extLst>
          </p:cNvPr>
          <p:cNvCxnSpPr/>
          <p:nvPr/>
        </p:nvCxnSpPr>
        <p:spPr>
          <a:xfrm>
            <a:off x="5322899" y="4869980"/>
            <a:ext cx="1656184"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9550D5-3630-421B-9F0C-61B559174FE9}"/>
              </a:ext>
            </a:extLst>
          </p:cNvPr>
          <p:cNvSpPr txBox="1"/>
          <p:nvPr/>
        </p:nvSpPr>
        <p:spPr>
          <a:xfrm>
            <a:off x="5286895" y="4869980"/>
            <a:ext cx="2376264" cy="369332"/>
          </a:xfrm>
          <a:prstGeom prst="rect">
            <a:avLst/>
          </a:prstGeom>
          <a:noFill/>
        </p:spPr>
        <p:txBody>
          <a:bodyPr wrap="square" rtlCol="0">
            <a:spAutoFit/>
          </a:bodyPr>
          <a:lstStyle/>
          <a:p>
            <a:r>
              <a:rPr lang="en-US" altLang="ko-KR" b="1" dirty="0"/>
              <a:t>Reference</a:t>
            </a:r>
            <a:endParaRPr lang="ko-KR" altLang="ko-K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B33042-C817-4C41-A75B-7155F4358810}"/>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909558" y="2476342"/>
            <a:ext cx="1696880" cy="1696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4B4845-D452-47E7-B458-AF657BE7D21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6409" y="2194924"/>
            <a:ext cx="2259717" cy="2259717"/>
          </a:xfrm>
          <a:prstGeom prst="rect">
            <a:avLst/>
          </a:prstGeom>
        </p:spPr>
      </p:pic>
      <p:pic>
        <p:nvPicPr>
          <p:cNvPr id="1028" name="Picture 4">
            <a:extLst>
              <a:ext uri="{FF2B5EF4-FFF2-40B4-BE49-F238E27FC236}">
                <a16:creationId xmlns:a16="http://schemas.microsoft.com/office/drawing/2014/main" id="{2D5BAEA1-4AAA-4367-8A4A-8AA9A268F666}"/>
              </a:ext>
            </a:extLst>
          </p:cNvPr>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a:off x="6380593" y="2431891"/>
            <a:ext cx="1839458" cy="1839458"/>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19</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713593" cy="369332"/>
          </a:xfrm>
          <a:prstGeom prst="rect">
            <a:avLst/>
          </a:prstGeom>
          <a:noFill/>
        </p:spPr>
        <p:txBody>
          <a:bodyPr wrap="none" rtlCol="0">
            <a:spAutoFit/>
          </a:bodyPr>
          <a:lstStyle/>
          <a:p>
            <a:r>
              <a:rPr lang="en-US" altLang="ko-KR" dirty="0">
                <a:solidFill>
                  <a:srgbClr val="F2A9A5"/>
                </a:solidFill>
              </a:rPr>
              <a:t>Tools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2CD247-EC40-417D-8CC8-4C25CC101A6D}"/>
              </a:ext>
            </a:extLst>
          </p:cNvPr>
          <p:cNvSpPr txBox="1"/>
          <p:nvPr/>
        </p:nvSpPr>
        <p:spPr>
          <a:xfrm>
            <a:off x="713882" y="4579012"/>
            <a:ext cx="2088232" cy="646331"/>
          </a:xfrm>
          <a:prstGeom prst="rect">
            <a:avLst/>
          </a:prstGeom>
          <a:noFill/>
        </p:spPr>
        <p:txBody>
          <a:bodyPr wrap="square" rtlCol="0">
            <a:spAutoFit/>
          </a:bodyPr>
          <a:lstStyle/>
          <a:p>
            <a:pPr algn="ctr"/>
            <a:r>
              <a:rPr lang="en-US" altLang="ko-KR" b="1" dirty="0">
                <a:solidFill>
                  <a:srgbClr val="4B423D"/>
                </a:solidFill>
              </a:rPr>
              <a:t>React</a:t>
            </a:r>
          </a:p>
          <a:p>
            <a:pPr algn="ctr"/>
            <a:r>
              <a:rPr lang="en-US" altLang="ko-KR" b="1" dirty="0">
                <a:solidFill>
                  <a:srgbClr val="4B423D"/>
                </a:solidFill>
              </a:rPr>
              <a:t>with Material UI</a:t>
            </a:r>
            <a:endParaRPr lang="ko-KR" altLang="en-US" b="1" dirty="0">
              <a:solidFill>
                <a:srgbClr val="4B423D"/>
              </a:solidFill>
            </a:endParaRPr>
          </a:p>
        </p:txBody>
      </p:sp>
      <p:sp>
        <p:nvSpPr>
          <p:cNvPr id="16" name="TextBox 15">
            <a:extLst>
              <a:ext uri="{FF2B5EF4-FFF2-40B4-BE49-F238E27FC236}">
                <a16:creationId xmlns:a16="http://schemas.microsoft.com/office/drawing/2014/main" id="{BA34A80C-3924-49FE-844C-44F7EAE085EA}"/>
              </a:ext>
            </a:extLst>
          </p:cNvPr>
          <p:cNvSpPr txBox="1"/>
          <p:nvPr/>
        </p:nvSpPr>
        <p:spPr>
          <a:xfrm>
            <a:off x="4008756" y="4717511"/>
            <a:ext cx="1015021" cy="369332"/>
          </a:xfrm>
          <a:prstGeom prst="rect">
            <a:avLst/>
          </a:prstGeom>
          <a:noFill/>
        </p:spPr>
        <p:txBody>
          <a:bodyPr wrap="none" rtlCol="0">
            <a:spAutoFit/>
          </a:bodyPr>
          <a:lstStyle/>
          <a:p>
            <a:pPr algn="ctr"/>
            <a:r>
              <a:rPr lang="en-US" altLang="ko-KR" b="1" dirty="0">
                <a:solidFill>
                  <a:srgbClr val="4B423D"/>
                </a:solidFill>
              </a:rPr>
              <a:t>Node.js</a:t>
            </a:r>
            <a:endParaRPr lang="ko-KR" altLang="en-US" b="1" dirty="0">
              <a:solidFill>
                <a:srgbClr val="4B423D"/>
              </a:solidFill>
            </a:endParaRPr>
          </a:p>
        </p:txBody>
      </p:sp>
      <p:sp>
        <p:nvSpPr>
          <p:cNvPr id="18" name="TextBox 17">
            <a:extLst>
              <a:ext uri="{FF2B5EF4-FFF2-40B4-BE49-F238E27FC236}">
                <a16:creationId xmlns:a16="http://schemas.microsoft.com/office/drawing/2014/main" id="{CF4BFC2A-EBC5-4A80-973A-08FA90A86376}"/>
              </a:ext>
            </a:extLst>
          </p:cNvPr>
          <p:cNvSpPr txBox="1"/>
          <p:nvPr/>
        </p:nvSpPr>
        <p:spPr>
          <a:xfrm>
            <a:off x="5807515" y="4579011"/>
            <a:ext cx="2985614" cy="646331"/>
          </a:xfrm>
          <a:prstGeom prst="rect">
            <a:avLst/>
          </a:prstGeom>
          <a:noFill/>
        </p:spPr>
        <p:txBody>
          <a:bodyPr wrap="square" rtlCol="0">
            <a:spAutoFit/>
          </a:bodyPr>
          <a:lstStyle/>
          <a:p>
            <a:pPr algn="ctr"/>
            <a:r>
              <a:rPr lang="en-US" altLang="ko-KR" b="1" dirty="0">
                <a:solidFill>
                  <a:srgbClr val="4B423D"/>
                </a:solidFill>
              </a:rPr>
              <a:t>Firebase with ML Kit</a:t>
            </a:r>
          </a:p>
          <a:p>
            <a:pPr algn="ctr"/>
            <a:r>
              <a:rPr lang="en-US" altLang="ko-KR" b="1" dirty="0">
                <a:solidFill>
                  <a:srgbClr val="4B423D"/>
                </a:solidFill>
              </a:rPr>
              <a:t>or MongoDB + Python</a:t>
            </a:r>
            <a:endParaRPr lang="ko-KR" altLang="en-US" b="1" dirty="0">
              <a:solidFill>
                <a:srgbClr val="4B423D"/>
              </a:solidFill>
            </a:endParaRPr>
          </a:p>
        </p:txBody>
      </p:sp>
    </p:spTree>
    <p:extLst>
      <p:ext uri="{BB962C8B-B14F-4D97-AF65-F5344CB8AC3E}">
        <p14:creationId xmlns:p14="http://schemas.microsoft.com/office/powerpoint/2010/main" val="270142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9C6960-50EE-4E64-91F9-11C6D4C87F65}"/>
              </a:ext>
            </a:extLst>
          </p:cNvPr>
          <p:cNvSpPr/>
          <p:nvPr/>
        </p:nvSpPr>
        <p:spPr>
          <a:xfrm>
            <a:off x="3554381" y="1973246"/>
            <a:ext cx="5256584" cy="1008111"/>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Arial" panose="020B0604020202020204" pitchFamily="34" charset="0"/>
              <a:buChar char="•"/>
            </a:pPr>
            <a:r>
              <a:rPr lang="en-US" altLang="ko-KR" dirty="0">
                <a:solidFill>
                  <a:srgbClr val="4B423D"/>
                </a:solidFill>
              </a:rPr>
              <a:t>Open-source tools for constructing user interfaces</a:t>
            </a:r>
            <a:endParaRPr lang="ko-KR" altLang="en-US" dirty="0">
              <a:solidFill>
                <a:srgbClr val="4B423D"/>
              </a:solidFill>
            </a:endParaRPr>
          </a:p>
        </p:txBody>
      </p:sp>
      <p:pic>
        <p:nvPicPr>
          <p:cNvPr id="1026" name="Picture 2">
            <a:extLst>
              <a:ext uri="{FF2B5EF4-FFF2-40B4-BE49-F238E27FC236}">
                <a16:creationId xmlns:a16="http://schemas.microsoft.com/office/drawing/2014/main" id="{B8B33042-C817-4C41-A75B-7155F4358810}"/>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722725" y="1312512"/>
            <a:ext cx="1989557" cy="1989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34B4845-D452-47E7-B458-AF657BE7D21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568" y="2852936"/>
            <a:ext cx="2199274" cy="2199274"/>
          </a:xfrm>
          <a:prstGeom prst="rect">
            <a:avLst/>
          </a:prstGeom>
        </p:spPr>
      </p:pic>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20</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3407" cy="461665"/>
          </a:xfrm>
          <a:prstGeom prst="rect">
            <a:avLst/>
          </a:prstGeom>
          <a:noFill/>
        </p:spPr>
        <p:txBody>
          <a:bodyPr wrap="none" rtlCol="0">
            <a:spAutoFit/>
          </a:bodyPr>
          <a:lstStyle/>
          <a:p>
            <a:r>
              <a:rPr lang="en-US" altLang="ko-KR" sz="2400" b="1" dirty="0"/>
              <a:t>Development</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713593" cy="369332"/>
          </a:xfrm>
          <a:prstGeom prst="rect">
            <a:avLst/>
          </a:prstGeom>
          <a:noFill/>
        </p:spPr>
        <p:txBody>
          <a:bodyPr wrap="none" rtlCol="0">
            <a:spAutoFit/>
          </a:bodyPr>
          <a:lstStyle/>
          <a:p>
            <a:r>
              <a:rPr lang="en-US" altLang="ko-KR" dirty="0">
                <a:solidFill>
                  <a:srgbClr val="F2A9A5"/>
                </a:solidFill>
              </a:rPr>
              <a:t>Tools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E148DE-75D9-9748-8ED0-29ECBF5A3951}"/>
              </a:ext>
            </a:extLst>
          </p:cNvPr>
          <p:cNvSpPr/>
          <p:nvPr/>
        </p:nvSpPr>
        <p:spPr>
          <a:xfrm>
            <a:off x="3562797" y="1370431"/>
            <a:ext cx="5239751" cy="602815"/>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4B423D"/>
                </a:solidFill>
              </a:rPr>
              <a:t>React with Material UI</a:t>
            </a:r>
            <a:endParaRPr lang="ko-KR" altLang="en-US" sz="2800" dirty="0">
              <a:solidFill>
                <a:srgbClr val="4B423D"/>
              </a:solidFill>
            </a:endParaRPr>
          </a:p>
        </p:txBody>
      </p:sp>
      <p:sp>
        <p:nvSpPr>
          <p:cNvPr id="16" name="Rectangle 15">
            <a:extLst>
              <a:ext uri="{FF2B5EF4-FFF2-40B4-BE49-F238E27FC236}">
                <a16:creationId xmlns:a16="http://schemas.microsoft.com/office/drawing/2014/main" id="{AE38B4DC-E44E-9940-A0AD-ED641E6D02D7}"/>
              </a:ext>
            </a:extLst>
          </p:cNvPr>
          <p:cNvSpPr/>
          <p:nvPr/>
        </p:nvSpPr>
        <p:spPr>
          <a:xfrm>
            <a:off x="3576878" y="3155036"/>
            <a:ext cx="5256584" cy="514267"/>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4B423D"/>
                </a:solidFill>
              </a:rPr>
              <a:t>Node.js</a:t>
            </a:r>
            <a:endParaRPr lang="ko-KR" altLang="en-US" sz="2800" dirty="0">
              <a:solidFill>
                <a:srgbClr val="4B423D"/>
              </a:solidFill>
            </a:endParaRPr>
          </a:p>
        </p:txBody>
      </p:sp>
      <p:sp>
        <p:nvSpPr>
          <p:cNvPr id="18" name="Rectangle 17">
            <a:extLst>
              <a:ext uri="{FF2B5EF4-FFF2-40B4-BE49-F238E27FC236}">
                <a16:creationId xmlns:a16="http://schemas.microsoft.com/office/drawing/2014/main" id="{7FF141E6-F4F6-4C47-A022-9FA91EF75C00}"/>
              </a:ext>
            </a:extLst>
          </p:cNvPr>
          <p:cNvSpPr/>
          <p:nvPr/>
        </p:nvSpPr>
        <p:spPr>
          <a:xfrm>
            <a:off x="3576878" y="3657910"/>
            <a:ext cx="5256584" cy="1008111"/>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1200"/>
              </a:spcBef>
              <a:buFont typeface="Arial" panose="020B0604020202020204" pitchFamily="34" charset="0"/>
              <a:buChar char="•"/>
            </a:pPr>
            <a:r>
              <a:rPr lang="en-US" altLang="ko-KR" dirty="0">
                <a:solidFill>
                  <a:srgbClr val="4B423D"/>
                </a:solidFill>
              </a:rPr>
              <a:t>Ease of development</a:t>
            </a:r>
          </a:p>
          <a:p>
            <a:pPr marL="285750" indent="-285750">
              <a:spcBef>
                <a:spcPts val="1200"/>
              </a:spcBef>
              <a:buFont typeface="Arial" panose="020B0604020202020204" pitchFamily="34" charset="0"/>
              <a:buChar char="•"/>
            </a:pPr>
            <a:r>
              <a:rPr lang="en-US" altLang="ko-KR" dirty="0">
                <a:solidFill>
                  <a:srgbClr val="4B423D"/>
                </a:solidFill>
              </a:rPr>
              <a:t>Lots of open-source to use from</a:t>
            </a:r>
          </a:p>
        </p:txBody>
      </p:sp>
      <p:sp>
        <p:nvSpPr>
          <p:cNvPr id="19" name="Rectangle 18">
            <a:extLst>
              <a:ext uri="{FF2B5EF4-FFF2-40B4-BE49-F238E27FC236}">
                <a16:creationId xmlns:a16="http://schemas.microsoft.com/office/drawing/2014/main" id="{7726853E-ED92-EA4D-8F48-E688A3E8A703}"/>
              </a:ext>
            </a:extLst>
          </p:cNvPr>
          <p:cNvSpPr/>
          <p:nvPr/>
        </p:nvSpPr>
        <p:spPr>
          <a:xfrm>
            <a:off x="3566991" y="5573827"/>
            <a:ext cx="5256584" cy="1061883"/>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altLang="ko-KR" dirty="0">
                <a:solidFill>
                  <a:srgbClr val="4B423D"/>
                </a:solidFill>
              </a:rPr>
              <a:t>Well-documented</a:t>
            </a:r>
          </a:p>
          <a:p>
            <a:pPr marL="285750" indent="-285750">
              <a:spcBef>
                <a:spcPts val="600"/>
              </a:spcBef>
              <a:buFont typeface="Arial" panose="020B0604020202020204" pitchFamily="34" charset="0"/>
              <a:buChar char="•"/>
            </a:pPr>
            <a:r>
              <a:rPr lang="en-US" altLang="ko-KR" dirty="0">
                <a:solidFill>
                  <a:srgbClr val="4B423D"/>
                </a:solidFill>
              </a:rPr>
              <a:t>Verified</a:t>
            </a:r>
            <a:endParaRPr lang="ko-KR" altLang="en-US" dirty="0">
              <a:solidFill>
                <a:srgbClr val="4B423D"/>
              </a:solidFill>
            </a:endParaRPr>
          </a:p>
        </p:txBody>
      </p:sp>
      <p:sp>
        <p:nvSpPr>
          <p:cNvPr id="21" name="Rectangle 20">
            <a:extLst>
              <a:ext uri="{FF2B5EF4-FFF2-40B4-BE49-F238E27FC236}">
                <a16:creationId xmlns:a16="http://schemas.microsoft.com/office/drawing/2014/main" id="{12C3ED72-2A06-9E44-BE40-97B5A3F3BF22}"/>
              </a:ext>
            </a:extLst>
          </p:cNvPr>
          <p:cNvSpPr/>
          <p:nvPr/>
        </p:nvSpPr>
        <p:spPr>
          <a:xfrm>
            <a:off x="3566991" y="4798128"/>
            <a:ext cx="5256584" cy="775699"/>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4B423D"/>
                </a:solidFill>
              </a:rPr>
              <a:t>Firebase with ML Kit</a:t>
            </a:r>
            <a:br>
              <a:rPr lang="en-US" altLang="ko-KR" sz="2000" b="1" dirty="0">
                <a:solidFill>
                  <a:srgbClr val="4B423D"/>
                </a:solidFill>
              </a:rPr>
            </a:br>
            <a:r>
              <a:rPr lang="en-US" altLang="ko-KR" sz="2000" dirty="0">
                <a:solidFill>
                  <a:srgbClr val="4B423D"/>
                </a:solidFill>
              </a:rPr>
              <a:t>or</a:t>
            </a:r>
            <a:r>
              <a:rPr lang="en-US" altLang="ko-KR" sz="2000" b="1" dirty="0">
                <a:solidFill>
                  <a:srgbClr val="4B423D"/>
                </a:solidFill>
              </a:rPr>
              <a:t> </a:t>
            </a:r>
            <a:r>
              <a:rPr lang="en-US" altLang="ko-KR" sz="2000" b="1" dirty="0" err="1">
                <a:solidFill>
                  <a:srgbClr val="4B423D"/>
                </a:solidFill>
              </a:rPr>
              <a:t>MongoDB+Python</a:t>
            </a:r>
            <a:endParaRPr lang="ko-KR" altLang="en-US" sz="2000" dirty="0">
              <a:solidFill>
                <a:srgbClr val="4B423D"/>
              </a:solidFill>
            </a:endParaRPr>
          </a:p>
        </p:txBody>
      </p:sp>
      <p:pic>
        <p:nvPicPr>
          <p:cNvPr id="22" name="Picture 4">
            <a:extLst>
              <a:ext uri="{FF2B5EF4-FFF2-40B4-BE49-F238E27FC236}">
                <a16:creationId xmlns:a16="http://schemas.microsoft.com/office/drawing/2014/main" id="{12266FE4-6279-F34F-8B0B-941CB35B5A1F}"/>
              </a:ext>
            </a:extLst>
          </p:cNvPr>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a:off x="683568" y="4574792"/>
            <a:ext cx="213360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0817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21</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04</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813043" cy="461665"/>
          </a:xfrm>
          <a:prstGeom prst="rect">
            <a:avLst/>
          </a:prstGeom>
          <a:noFill/>
        </p:spPr>
        <p:txBody>
          <a:bodyPr wrap="none" rtlCol="0">
            <a:spAutoFit/>
          </a:bodyPr>
          <a:lstStyle/>
          <a:p>
            <a:r>
              <a:rPr lang="en-US" altLang="ko-KR" sz="2400" b="1" dirty="0"/>
              <a:t>Plan</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3900427" cy="369332"/>
          </a:xfrm>
          <a:prstGeom prst="rect">
            <a:avLst/>
          </a:prstGeom>
          <a:noFill/>
        </p:spPr>
        <p:txBody>
          <a:bodyPr wrap="none" rtlCol="0">
            <a:spAutoFit/>
          </a:bodyPr>
          <a:lstStyle/>
          <a:p>
            <a:r>
              <a:rPr lang="en-US" altLang="ko-KR" dirty="0">
                <a:solidFill>
                  <a:srgbClr val="F2A9A5"/>
                </a:solidFill>
              </a:rPr>
              <a:t>Development Schedule – Due Dates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F7595B13-51FA-403C-9444-F74B67728C95}"/>
              </a:ext>
            </a:extLst>
          </p:cNvPr>
          <p:cNvGraphicFramePr/>
          <p:nvPr>
            <p:extLst>
              <p:ext uri="{D42A27DB-BD31-4B8C-83A1-F6EECF244321}">
                <p14:modId xmlns:p14="http://schemas.microsoft.com/office/powerpoint/2010/main" val="3130092512"/>
              </p:ext>
            </p:extLst>
          </p:nvPr>
        </p:nvGraphicFramePr>
        <p:xfrm>
          <a:off x="516868" y="1864398"/>
          <a:ext cx="8110264" cy="4248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20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05</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619672" y="2564904"/>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619672" y="407707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6742" cy="461665"/>
          </a:xfrm>
          <a:prstGeom prst="rect">
            <a:avLst/>
          </a:prstGeom>
          <a:noFill/>
        </p:spPr>
        <p:txBody>
          <a:bodyPr wrap="none" rtlCol="0">
            <a:spAutoFit/>
          </a:bodyPr>
          <a:lstStyle/>
          <a:p>
            <a:r>
              <a:rPr lang="en-US" altLang="ko-KR" sz="2400" b="1" dirty="0"/>
              <a:t>Expectations </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813317" cy="369332"/>
          </a:xfrm>
          <a:prstGeom prst="rect">
            <a:avLst/>
          </a:prstGeom>
          <a:noFill/>
        </p:spPr>
        <p:txBody>
          <a:bodyPr wrap="none" rtlCol="0">
            <a:spAutoFit/>
          </a:bodyPr>
          <a:lstStyle/>
          <a:p>
            <a:r>
              <a:rPr lang="en-US" altLang="ko-KR" dirty="0">
                <a:solidFill>
                  <a:srgbClr val="F2A9A5"/>
                </a:solidFill>
              </a:rPr>
              <a:t>Business Model</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Cost per interactionì ëí ì´ë¯¸ì§ ê²ìê²°ê³¼">
            <a:extLst>
              <a:ext uri="{FF2B5EF4-FFF2-40B4-BE49-F238E27FC236}">
                <a16:creationId xmlns:a16="http://schemas.microsoft.com/office/drawing/2014/main" id="{B16FEBE2-CF87-4886-B131-943ECAB40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2198949"/>
            <a:ext cx="61531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10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05</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6742" cy="461665"/>
          </a:xfrm>
          <a:prstGeom prst="rect">
            <a:avLst/>
          </a:prstGeom>
          <a:noFill/>
        </p:spPr>
        <p:txBody>
          <a:bodyPr wrap="none" rtlCol="0">
            <a:spAutoFit/>
          </a:bodyPr>
          <a:lstStyle/>
          <a:p>
            <a:r>
              <a:rPr lang="en-US" altLang="ko-KR" sz="2400" b="1" dirty="0"/>
              <a:t>Expectations </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813317" cy="369332"/>
          </a:xfrm>
          <a:prstGeom prst="rect">
            <a:avLst/>
          </a:prstGeom>
          <a:noFill/>
        </p:spPr>
        <p:txBody>
          <a:bodyPr wrap="none" rtlCol="0">
            <a:spAutoFit/>
          </a:bodyPr>
          <a:lstStyle/>
          <a:p>
            <a:r>
              <a:rPr lang="en-US" altLang="ko-KR" dirty="0">
                <a:solidFill>
                  <a:srgbClr val="F2A9A5"/>
                </a:solidFill>
              </a:rPr>
              <a:t>Business Model</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13" name="Picture 6" descr="êµ¬ê¸ ì ëì¼ì¤ì ëí ì´ë¯¸ì§ ê²ìê²°ê³¼">
            <a:extLst>
              <a:ext uri="{FF2B5EF4-FFF2-40B4-BE49-F238E27FC236}">
                <a16:creationId xmlns:a16="http://schemas.microsoft.com/office/drawing/2014/main" id="{4E84B349-8B11-40DE-B61D-85512A98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620" y="5030759"/>
            <a:ext cx="2453260" cy="126097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
            <a:extLst>
              <a:ext uri="{FF2B5EF4-FFF2-40B4-BE49-F238E27FC236}">
                <a16:creationId xmlns:a16="http://schemas.microsoft.com/office/drawing/2014/main" id="{50179BCD-C7FC-4E3B-ADB8-F4F388837191}"/>
              </a:ext>
            </a:extLst>
          </p:cNvPr>
          <p:cNvSpPr/>
          <p:nvPr/>
        </p:nvSpPr>
        <p:spPr>
          <a:xfrm>
            <a:off x="323528" y="2247729"/>
            <a:ext cx="8474028" cy="2436729"/>
          </a:xfrm>
          <a:prstGeom prst="rect">
            <a:avLst/>
          </a:prstGeom>
          <a:solidFill>
            <a:srgbClr val="FFDBC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1200"/>
              </a:spcBef>
              <a:buFont typeface="Arial" panose="020B0604020202020204" pitchFamily="34" charset="0"/>
              <a:buChar char="•"/>
            </a:pPr>
            <a:r>
              <a:rPr lang="en-US" altLang="ko-KR" dirty="0">
                <a:solidFill>
                  <a:srgbClr val="4B423D"/>
                </a:solidFill>
              </a:rPr>
              <a:t>Similar to Google AdSense, </a:t>
            </a:r>
            <a:br>
              <a:rPr lang="en-US" altLang="ko-KR" dirty="0">
                <a:solidFill>
                  <a:srgbClr val="4B423D"/>
                </a:solidFill>
              </a:rPr>
            </a:br>
            <a:r>
              <a:rPr lang="en-US" altLang="ko-KR" dirty="0">
                <a:solidFill>
                  <a:srgbClr val="4B423D"/>
                </a:solidFill>
              </a:rPr>
              <a:t>we act as a middleman between individual shops and customers. </a:t>
            </a:r>
          </a:p>
          <a:p>
            <a:pPr marL="285750" indent="-285750">
              <a:spcBef>
                <a:spcPts val="1200"/>
              </a:spcBef>
              <a:buFont typeface="Arial" panose="020B0604020202020204" pitchFamily="34" charset="0"/>
              <a:buChar char="•"/>
            </a:pPr>
            <a:r>
              <a:rPr lang="en-US" altLang="ko-KR" dirty="0">
                <a:solidFill>
                  <a:srgbClr val="4B423D"/>
                </a:solidFill>
              </a:rPr>
              <a:t>When the user clicks on the desired product, the user connects to the shopping mall where the product is sold.</a:t>
            </a:r>
          </a:p>
          <a:p>
            <a:pPr marL="285750" indent="-285750">
              <a:spcBef>
                <a:spcPts val="1200"/>
              </a:spcBef>
              <a:buFont typeface="Arial" panose="020B0604020202020204" pitchFamily="34" charset="0"/>
              <a:buChar char="•"/>
            </a:pPr>
            <a:r>
              <a:rPr lang="en-US" altLang="ko-KR" dirty="0">
                <a:solidFill>
                  <a:srgbClr val="4B423D"/>
                </a:solidFill>
              </a:rPr>
              <a:t>The shopping mall pays us the advertising fee.</a:t>
            </a:r>
          </a:p>
        </p:txBody>
      </p:sp>
      <p:sp>
        <p:nvSpPr>
          <p:cNvPr id="19" name="슬라이드 번호 개체 틀 3">
            <a:extLst>
              <a:ext uri="{FF2B5EF4-FFF2-40B4-BE49-F238E27FC236}">
                <a16:creationId xmlns:a16="http://schemas.microsoft.com/office/drawing/2014/main" id="{F8DA00F2-6162-40ED-9C6B-67FFB3C1C3CC}"/>
              </a:ext>
            </a:extLst>
          </p:cNvPr>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23</a:t>
            </a:fld>
            <a:endParaRPr lang="ko-KR" altLang="en-US" sz="900" b="1" dirty="0">
              <a:solidFill>
                <a:srgbClr val="A8815A"/>
              </a:solidFill>
              <a:latin typeface="나눔바른고딕" pitchFamily="50" charset="-127"/>
              <a:ea typeface="나눔바른고딕" pitchFamily="50" charset="-127"/>
            </a:endParaRPr>
          </a:p>
        </p:txBody>
      </p:sp>
      <p:pic>
        <p:nvPicPr>
          <p:cNvPr id="2050" name="Picture 2" descr="ìë¹ìì ëí ì´ë¯¸ì§ ê²ìê²°ê³¼">
            <a:extLst>
              <a:ext uri="{FF2B5EF4-FFF2-40B4-BE49-F238E27FC236}">
                <a16:creationId xmlns:a16="http://schemas.microsoft.com/office/drawing/2014/main" id="{DDC071C5-C576-461C-9EF7-C3FC5D8EE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91" y="5166314"/>
            <a:ext cx="1882899" cy="9898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ì¥ì ê°ì ì¬ì´í¸ ë¡ê³ ì ëí ì´ë¯¸ì§ ê²ìê²°ê³¼">
            <a:extLst>
              <a:ext uri="{FF2B5EF4-FFF2-40B4-BE49-F238E27FC236}">
                <a16:creationId xmlns:a16="http://schemas.microsoft.com/office/drawing/2014/main" id="{2210E36E-46E3-41D7-B722-DBFE75FCFA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200" y="4996604"/>
            <a:ext cx="2229349" cy="15486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ìë°©í¥ íì´íì ëí ì´ë¯¸ì§ ê²ìê²°ê³¼">
            <a:extLst>
              <a:ext uri="{FF2B5EF4-FFF2-40B4-BE49-F238E27FC236}">
                <a16:creationId xmlns:a16="http://schemas.microsoft.com/office/drawing/2014/main" id="{7CADFD0B-CD62-41CA-AB55-C0B3FDF549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3003" y="5264698"/>
            <a:ext cx="554585" cy="5545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ìë°©í¥ íì´íì ëí ì´ë¯¸ì§ ê²ìê²°ê³¼">
            <a:extLst>
              <a:ext uri="{FF2B5EF4-FFF2-40B4-BE49-F238E27FC236}">
                <a16:creationId xmlns:a16="http://schemas.microsoft.com/office/drawing/2014/main" id="{217DB1A2-0180-4C99-94A5-CC3D870585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0913" y="5263758"/>
            <a:ext cx="554585" cy="55458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F3C0C6B-CDC8-0D47-99A8-13CCE10BE8A0}"/>
              </a:ext>
            </a:extLst>
          </p:cNvPr>
          <p:cNvSpPr/>
          <p:nvPr/>
        </p:nvSpPr>
        <p:spPr>
          <a:xfrm>
            <a:off x="346444" y="1594242"/>
            <a:ext cx="8451112" cy="653487"/>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chemeClr val="tx1"/>
                </a:solidFill>
              </a:rPr>
              <a:t>CPI </a:t>
            </a:r>
            <a:r>
              <a:rPr lang="en-US" altLang="ko-KR" sz="2400" dirty="0">
                <a:solidFill>
                  <a:schemeClr val="tx1"/>
                </a:solidFill>
              </a:rPr>
              <a:t>(Cost Per Interaction)</a:t>
            </a:r>
            <a:endParaRPr lang="ko-KR" altLang="en-US" sz="2400" dirty="0">
              <a:solidFill>
                <a:schemeClr val="tx1"/>
              </a:solidFill>
            </a:endParaRPr>
          </a:p>
        </p:txBody>
      </p:sp>
    </p:spTree>
    <p:extLst>
      <p:ext uri="{BB962C8B-B14F-4D97-AF65-F5344CB8AC3E}">
        <p14:creationId xmlns:p14="http://schemas.microsoft.com/office/powerpoint/2010/main" val="41050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05</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619672" y="2564904"/>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619672" y="407707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2146742" cy="461665"/>
          </a:xfrm>
          <a:prstGeom prst="rect">
            <a:avLst/>
          </a:prstGeom>
          <a:noFill/>
        </p:spPr>
        <p:txBody>
          <a:bodyPr wrap="none" rtlCol="0">
            <a:spAutoFit/>
          </a:bodyPr>
          <a:lstStyle/>
          <a:p>
            <a:r>
              <a:rPr lang="en-US" altLang="ko-KR" sz="2400" b="1" dirty="0"/>
              <a:t>Expectations </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728037" cy="369332"/>
          </a:xfrm>
          <a:prstGeom prst="rect">
            <a:avLst/>
          </a:prstGeom>
          <a:noFill/>
        </p:spPr>
        <p:txBody>
          <a:bodyPr wrap="none" rtlCol="0">
            <a:spAutoFit/>
          </a:bodyPr>
          <a:lstStyle/>
          <a:p>
            <a:r>
              <a:rPr lang="en-US" altLang="ko-KR" dirty="0">
                <a:solidFill>
                  <a:srgbClr val="F2A9A5"/>
                </a:solidFill>
              </a:rPr>
              <a:t>Expected Sales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3" name="AutoShape 2" descr="Estate agent free icon">
            <a:extLst>
              <a:ext uri="{FF2B5EF4-FFF2-40B4-BE49-F238E27FC236}">
                <a16:creationId xmlns:a16="http://schemas.microsoft.com/office/drawing/2014/main" id="{AE7D9EB9-F9D8-4E0C-8D1D-A65874B9CA26}"/>
              </a:ext>
            </a:extLst>
          </p:cNvPr>
          <p:cNvSpPr>
            <a:spLocks noChangeAspect="1" noChangeArrowheads="1"/>
          </p:cNvSpPr>
          <p:nvPr/>
        </p:nvSpPr>
        <p:spPr bwMode="auto">
          <a:xfrm>
            <a:off x="3281771" y="2138771"/>
            <a:ext cx="1442629" cy="1442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9" name="그림 8">
            <a:extLst>
              <a:ext uri="{FF2B5EF4-FFF2-40B4-BE49-F238E27FC236}">
                <a16:creationId xmlns:a16="http://schemas.microsoft.com/office/drawing/2014/main" id="{8FF13839-12F4-4E6B-B107-407831365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194" y="1764504"/>
            <a:ext cx="2601185" cy="2601185"/>
          </a:xfrm>
          <a:prstGeom prst="rect">
            <a:avLst/>
          </a:prstGeom>
        </p:spPr>
      </p:pic>
      <p:pic>
        <p:nvPicPr>
          <p:cNvPr id="11" name="그림 10">
            <a:extLst>
              <a:ext uri="{FF2B5EF4-FFF2-40B4-BE49-F238E27FC236}">
                <a16:creationId xmlns:a16="http://schemas.microsoft.com/office/drawing/2014/main" id="{87A37E27-8640-4B64-BE86-E146CE1AD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6621" y="1645048"/>
            <a:ext cx="2601185" cy="2601185"/>
          </a:xfrm>
          <a:prstGeom prst="rect">
            <a:avLst/>
          </a:prstGeom>
        </p:spPr>
      </p:pic>
      <p:sp>
        <p:nvSpPr>
          <p:cNvPr id="16" name="Content Placeholder 4">
            <a:extLst>
              <a:ext uri="{FF2B5EF4-FFF2-40B4-BE49-F238E27FC236}">
                <a16:creationId xmlns:a16="http://schemas.microsoft.com/office/drawing/2014/main" id="{A23EEB0C-5A56-3047-9EAF-5D4C3FC50D46}"/>
              </a:ext>
            </a:extLst>
          </p:cNvPr>
          <p:cNvSpPr txBox="1">
            <a:spLocks/>
          </p:cNvSpPr>
          <p:nvPr/>
        </p:nvSpPr>
        <p:spPr>
          <a:xfrm>
            <a:off x="1665267" y="4940653"/>
            <a:ext cx="6635080" cy="645423"/>
          </a:xfrm>
          <a:prstGeom prst="rect">
            <a:avLst/>
          </a:prstGeom>
          <a:solidFill>
            <a:srgbClr val="FFF0E8"/>
          </a:solidFill>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ko-KR" sz="2400" dirty="0">
                <a:solidFill>
                  <a:srgbClr val="4B423D"/>
                </a:solidFill>
              </a:rPr>
              <a:t>Customer gets the desired product</a:t>
            </a:r>
          </a:p>
        </p:txBody>
      </p:sp>
      <p:sp>
        <p:nvSpPr>
          <p:cNvPr id="18" name="Content Placeholder 4">
            <a:extLst>
              <a:ext uri="{FF2B5EF4-FFF2-40B4-BE49-F238E27FC236}">
                <a16:creationId xmlns:a16="http://schemas.microsoft.com/office/drawing/2014/main" id="{18812452-0BB3-E243-B061-532C3E3F2B8B}"/>
              </a:ext>
            </a:extLst>
          </p:cNvPr>
          <p:cNvSpPr txBox="1">
            <a:spLocks/>
          </p:cNvSpPr>
          <p:nvPr/>
        </p:nvSpPr>
        <p:spPr>
          <a:xfrm>
            <a:off x="1665267" y="5672487"/>
            <a:ext cx="6635080" cy="645423"/>
          </a:xfrm>
          <a:prstGeom prst="rect">
            <a:avLst/>
          </a:prstGeom>
          <a:solidFill>
            <a:srgbClr val="FFF0E8"/>
          </a:solidFill>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150000"/>
              </a:lnSpc>
              <a:buNone/>
            </a:pPr>
            <a:r>
              <a:rPr lang="en-US" altLang="ko-KR" sz="2400" dirty="0">
                <a:solidFill>
                  <a:srgbClr val="4B423D"/>
                </a:solidFill>
              </a:rPr>
              <a:t>Sellers get more customers</a:t>
            </a:r>
          </a:p>
        </p:txBody>
      </p:sp>
      <p:sp>
        <p:nvSpPr>
          <p:cNvPr id="21" name="Rectangle 2">
            <a:extLst>
              <a:ext uri="{FF2B5EF4-FFF2-40B4-BE49-F238E27FC236}">
                <a16:creationId xmlns:a16="http://schemas.microsoft.com/office/drawing/2014/main" id="{050D6D12-0C62-4A57-BCB4-CA379AF18369}"/>
              </a:ext>
            </a:extLst>
          </p:cNvPr>
          <p:cNvSpPr/>
          <p:nvPr/>
        </p:nvSpPr>
        <p:spPr>
          <a:xfrm>
            <a:off x="1043608" y="4940653"/>
            <a:ext cx="504056" cy="1365500"/>
          </a:xfrm>
          <a:prstGeom prst="rect">
            <a:avLst/>
          </a:prstGeom>
          <a:solidFill>
            <a:srgbClr val="F2A9A5"/>
          </a:solidFill>
          <a:ln>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58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직사각형 42"/>
          <p:cNvSpPr/>
          <p:nvPr/>
        </p:nvSpPr>
        <p:spPr>
          <a:xfrm>
            <a:off x="4786" y="0"/>
            <a:ext cx="9144000" cy="6858000"/>
          </a:xfrm>
          <a:prstGeom prst="rect">
            <a:avLst/>
          </a:prstGeom>
          <a:solidFill>
            <a:srgbClr val="FFDBCF"/>
          </a:solidFill>
          <a:ln>
            <a:solidFill>
              <a:srgbClr val="F8D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25</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01659" y="332657"/>
            <a:ext cx="2376264" cy="584775"/>
          </a:xfrm>
          <a:prstGeom prst="rect">
            <a:avLst/>
          </a:prstGeom>
          <a:solidFill>
            <a:schemeClr val="tx1">
              <a:alpha val="70000"/>
            </a:schemeClr>
          </a:solidFill>
          <a:ln>
            <a:solidFill>
              <a:srgbClr val="F5DAD7"/>
            </a:solidFill>
          </a:ln>
        </p:spPr>
        <p:txBody>
          <a:bodyPr wrap="square" rtlCol="0" anchor="ctr">
            <a:spAutoFit/>
          </a:bodyPr>
          <a:lstStyle/>
          <a:p>
            <a:pPr algn="dist"/>
            <a:r>
              <a:rPr lang="en-US" altLang="ko-KR" sz="3200" b="1" dirty="0">
                <a:solidFill>
                  <a:schemeClr val="bg1"/>
                </a:solidFill>
              </a:rPr>
              <a:t>Reference</a:t>
            </a:r>
            <a:endParaRPr lang="ko-KR" altLang="ko-KR" sz="3200" b="1" dirty="0">
              <a:solidFill>
                <a:schemeClr val="bg1"/>
              </a:solidFill>
            </a:endParaRPr>
          </a:p>
        </p:txBody>
      </p:sp>
      <p:sp>
        <p:nvSpPr>
          <p:cNvPr id="5" name="Rectangle 4">
            <a:extLst>
              <a:ext uri="{FF2B5EF4-FFF2-40B4-BE49-F238E27FC236}">
                <a16:creationId xmlns:a16="http://schemas.microsoft.com/office/drawing/2014/main" id="{82B0F333-8163-C34B-81CE-35827D9D6F74}"/>
              </a:ext>
            </a:extLst>
          </p:cNvPr>
          <p:cNvSpPr/>
          <p:nvPr/>
        </p:nvSpPr>
        <p:spPr>
          <a:xfrm>
            <a:off x="319084" y="1523570"/>
            <a:ext cx="8429379" cy="4725517"/>
          </a:xfrm>
          <a:prstGeom prst="rect">
            <a:avLst/>
          </a:prstGeom>
          <a:solidFill>
            <a:schemeClr val="bg1">
              <a:lumMod val="95000"/>
              <a:alpha val="3882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altLang="ko-KR" sz="1600" dirty="0">
                <a:solidFill>
                  <a:srgbClr val="4B423D"/>
                </a:solidFill>
              </a:rPr>
              <a:t>https://developers.google.com/web/progressive-web-apps</a:t>
            </a:r>
          </a:p>
          <a:p>
            <a:pPr marL="285750" indent="-285750">
              <a:lnSpc>
                <a:spcPct val="150000"/>
              </a:lnSpc>
              <a:buFont typeface="Arial" panose="020B0604020202020204" pitchFamily="34" charset="0"/>
              <a:buChar char="•"/>
            </a:pPr>
            <a:r>
              <a:rPr lang="en-US" altLang="ko-KR" sz="1600" dirty="0">
                <a:solidFill>
                  <a:srgbClr val="4B423D"/>
                </a:solidFill>
              </a:rPr>
              <a:t>http://bigdata.ices.utexas.edu/project/graph-clustering</a:t>
            </a:r>
          </a:p>
          <a:p>
            <a:pPr marL="285750" indent="-285750">
              <a:lnSpc>
                <a:spcPct val="150000"/>
              </a:lnSpc>
              <a:buFont typeface="Arial" panose="020B0604020202020204" pitchFamily="34" charset="0"/>
              <a:buChar char="•"/>
            </a:pPr>
            <a:r>
              <a:rPr lang="en-US" altLang="ko" sz="1600" dirty="0">
                <a:solidFill>
                  <a:srgbClr val="4B423D"/>
                </a:solidFill>
              </a:rPr>
              <a:t>Guy Shani, </a:t>
            </a:r>
            <a:r>
              <a:rPr lang="en-US" altLang="ko" sz="1600" dirty="0" err="1">
                <a:solidFill>
                  <a:srgbClr val="4B423D"/>
                </a:solidFill>
              </a:rPr>
              <a:t>Asela</a:t>
            </a:r>
            <a:r>
              <a:rPr lang="en-US" altLang="ko" sz="1600" dirty="0">
                <a:solidFill>
                  <a:srgbClr val="4B423D"/>
                </a:solidFill>
              </a:rPr>
              <a:t> </a:t>
            </a:r>
            <a:r>
              <a:rPr lang="en-US" altLang="ko" sz="1600" dirty="0" err="1">
                <a:solidFill>
                  <a:srgbClr val="4B423D"/>
                </a:solidFill>
              </a:rPr>
              <a:t>Gunawardana</a:t>
            </a:r>
            <a:r>
              <a:rPr lang="en-US" altLang="ko" sz="1600" dirty="0">
                <a:solidFill>
                  <a:srgbClr val="4B423D"/>
                </a:solidFill>
              </a:rPr>
              <a:t> ,’Evaluating Recommender Systems’, MSR-TR-2009-159, November 2009</a:t>
            </a:r>
          </a:p>
          <a:p>
            <a:pPr marL="285750" indent="-285750">
              <a:lnSpc>
                <a:spcPct val="150000"/>
              </a:lnSpc>
              <a:buFont typeface="Arial" panose="020B0604020202020204" pitchFamily="34" charset="0"/>
              <a:buChar char="•"/>
            </a:pPr>
            <a:r>
              <a:rPr lang="ko" altLang="en-US" sz="1600" dirty="0">
                <a:solidFill>
                  <a:srgbClr val="4B423D"/>
                </a:solidFill>
              </a:rPr>
              <a:t>코트라</a:t>
            </a:r>
            <a:r>
              <a:rPr lang="en-US" altLang="ko" sz="1600" dirty="0">
                <a:solidFill>
                  <a:srgbClr val="4B423D"/>
                </a:solidFill>
              </a:rPr>
              <a:t>, '</a:t>
            </a:r>
            <a:r>
              <a:rPr lang="ko" altLang="en-US" sz="1600" dirty="0">
                <a:solidFill>
                  <a:srgbClr val="4B423D"/>
                </a:solidFill>
              </a:rPr>
              <a:t>글로벌 메가시티 히트상품 패션</a:t>
            </a:r>
            <a:r>
              <a:rPr lang="en-US" altLang="ko" sz="1600" dirty="0">
                <a:solidFill>
                  <a:srgbClr val="4B423D"/>
                </a:solidFill>
              </a:rPr>
              <a:t>(</a:t>
            </a:r>
            <a:r>
              <a:rPr lang="ko" altLang="en-US" sz="1600" dirty="0">
                <a:solidFill>
                  <a:srgbClr val="4B423D"/>
                </a:solidFill>
              </a:rPr>
              <a:t>衣</a:t>
            </a:r>
            <a:r>
              <a:rPr lang="en-US" altLang="ko" sz="1600" dirty="0">
                <a:solidFill>
                  <a:srgbClr val="4B423D"/>
                </a:solidFill>
              </a:rPr>
              <a:t>)' </a:t>
            </a:r>
            <a:r>
              <a:rPr lang="ko" altLang="en-US" sz="1600" dirty="0">
                <a:solidFill>
                  <a:srgbClr val="4B423D"/>
                </a:solidFill>
              </a:rPr>
              <a:t>보고서’</a:t>
            </a:r>
            <a:r>
              <a:rPr lang="en-US" altLang="ko" sz="1600" dirty="0">
                <a:solidFill>
                  <a:srgbClr val="4B423D"/>
                </a:solidFill>
              </a:rPr>
              <a:t>,  2018</a:t>
            </a:r>
            <a:r>
              <a:rPr lang="ko" altLang="en-US" sz="1600" dirty="0">
                <a:solidFill>
                  <a:srgbClr val="4B423D"/>
                </a:solidFill>
              </a:rPr>
              <a:t>년 </a:t>
            </a:r>
            <a:r>
              <a:rPr lang="en-US" altLang="ko" sz="1600" dirty="0">
                <a:solidFill>
                  <a:srgbClr val="4B423D"/>
                </a:solidFill>
              </a:rPr>
              <a:t>4</a:t>
            </a:r>
            <a:r>
              <a:rPr lang="ko" altLang="en-US" sz="1600" dirty="0">
                <a:solidFill>
                  <a:srgbClr val="4B423D"/>
                </a:solidFill>
              </a:rPr>
              <a:t>월</a:t>
            </a:r>
            <a:r>
              <a:rPr lang="en-US" altLang="ko" sz="1600" dirty="0">
                <a:solidFill>
                  <a:srgbClr val="4B423D"/>
                </a:solidFill>
              </a:rPr>
              <a:t>, http://www.alio.go.kr/informationResearchView.do?seq=2380664</a:t>
            </a:r>
          </a:p>
          <a:p>
            <a:pPr marL="285750" indent="-285750">
              <a:lnSpc>
                <a:spcPct val="150000"/>
              </a:lnSpc>
              <a:buFont typeface="Arial" panose="020B0604020202020204" pitchFamily="34" charset="0"/>
              <a:buChar char="•"/>
            </a:pPr>
            <a:r>
              <a:rPr lang="ko" altLang="en-US" sz="1600" dirty="0">
                <a:solidFill>
                  <a:srgbClr val="4B423D"/>
                </a:solidFill>
              </a:rPr>
              <a:t>통계청</a:t>
            </a:r>
            <a:r>
              <a:rPr lang="en-US" altLang="ko" sz="1600" dirty="0">
                <a:solidFill>
                  <a:srgbClr val="4B423D"/>
                </a:solidFill>
              </a:rPr>
              <a:t>, ‘</a:t>
            </a:r>
            <a:r>
              <a:rPr lang="ko" altLang="en-US" sz="1600" dirty="0">
                <a:solidFill>
                  <a:srgbClr val="4B423D"/>
                </a:solidFill>
              </a:rPr>
              <a:t>온라인쇼핑 동향’</a:t>
            </a:r>
            <a:r>
              <a:rPr lang="en-US" altLang="ko" sz="1600" dirty="0">
                <a:solidFill>
                  <a:srgbClr val="4B423D"/>
                </a:solidFill>
              </a:rPr>
              <a:t>, 2018</a:t>
            </a:r>
            <a:r>
              <a:rPr lang="ko" altLang="en-US" sz="1600" dirty="0">
                <a:solidFill>
                  <a:srgbClr val="4B423D"/>
                </a:solidFill>
              </a:rPr>
              <a:t>년 </a:t>
            </a:r>
            <a:r>
              <a:rPr lang="en-US" altLang="ko" sz="1600" dirty="0">
                <a:solidFill>
                  <a:srgbClr val="4B423D"/>
                </a:solidFill>
              </a:rPr>
              <a:t>11</a:t>
            </a:r>
            <a:r>
              <a:rPr lang="ko" altLang="en-US" sz="1600" dirty="0">
                <a:solidFill>
                  <a:srgbClr val="4B423D"/>
                </a:solidFill>
              </a:rPr>
              <a:t>월</a:t>
            </a:r>
            <a:r>
              <a:rPr lang="en-US" altLang="ko" sz="1600" dirty="0">
                <a:solidFill>
                  <a:srgbClr val="4B423D"/>
                </a:solidFill>
              </a:rPr>
              <a:t>, http://kostat.go.kr/portal/korea/index.action</a:t>
            </a:r>
          </a:p>
          <a:p>
            <a:pPr marL="285750" indent="-285750">
              <a:lnSpc>
                <a:spcPct val="150000"/>
              </a:lnSpc>
              <a:buFont typeface="Arial" panose="020B0604020202020204" pitchFamily="34" charset="0"/>
              <a:buChar char="•"/>
            </a:pPr>
            <a:r>
              <a:rPr lang="en-US" altLang="ko-KR" sz="1600" dirty="0">
                <a:solidFill>
                  <a:srgbClr val="4B423D"/>
                </a:solidFill>
              </a:rPr>
              <a:t>Koh, Joon, Choi, </a:t>
            </a:r>
            <a:r>
              <a:rPr lang="en-US" altLang="ko-KR" sz="1600" dirty="0" err="1">
                <a:solidFill>
                  <a:srgbClr val="4B423D"/>
                </a:solidFill>
              </a:rPr>
              <a:t>Su-Jeong</a:t>
            </a:r>
            <a:r>
              <a:rPr lang="en-US" altLang="ko-KR" sz="1600" dirty="0">
                <a:solidFill>
                  <a:srgbClr val="4B423D"/>
                </a:solidFill>
              </a:rPr>
              <a:t>, &amp; An, </a:t>
            </a:r>
            <a:r>
              <a:rPr lang="en-US" altLang="ko-KR" sz="1600" dirty="0" err="1">
                <a:solidFill>
                  <a:srgbClr val="4B423D"/>
                </a:solidFill>
              </a:rPr>
              <a:t>Baicheng</a:t>
            </a:r>
            <a:r>
              <a:rPr lang="en-US" altLang="ko-KR" sz="1600" dirty="0">
                <a:solidFill>
                  <a:srgbClr val="4B423D"/>
                </a:solidFill>
              </a:rPr>
              <a:t>. (2015). </a:t>
            </a:r>
            <a:r>
              <a:rPr lang="ko-KR" altLang="en-US" sz="1600" dirty="0">
                <a:solidFill>
                  <a:srgbClr val="4B423D"/>
                </a:solidFill>
              </a:rPr>
              <a:t>온라인 쇼핑 상황에서 </a:t>
            </a:r>
            <a:r>
              <a:rPr lang="ko-KR" altLang="en-US" sz="1600" dirty="0" err="1">
                <a:solidFill>
                  <a:srgbClr val="4B423D"/>
                </a:solidFill>
              </a:rPr>
              <a:t>고객충성도의</a:t>
            </a:r>
            <a:r>
              <a:rPr lang="ko-KR" altLang="en-US" sz="1600" dirty="0">
                <a:solidFill>
                  <a:srgbClr val="4B423D"/>
                </a:solidFill>
              </a:rPr>
              <a:t> 결정요인</a:t>
            </a:r>
            <a:r>
              <a:rPr lang="en-US" altLang="ko-KR" sz="1600" dirty="0">
                <a:solidFill>
                  <a:srgbClr val="4B423D"/>
                </a:solidFill>
              </a:rPr>
              <a:t>: </a:t>
            </a:r>
            <a:r>
              <a:rPr lang="ko-KR" altLang="en-US" sz="1600" dirty="0">
                <a:solidFill>
                  <a:srgbClr val="4B423D"/>
                </a:solidFill>
              </a:rPr>
              <a:t>인터넷 쇼핑과 모바일 쇼핑의 비교 분석</a:t>
            </a:r>
            <a:r>
              <a:rPr lang="en-US" altLang="ko-KR" sz="1600" dirty="0">
                <a:solidFill>
                  <a:srgbClr val="4B423D"/>
                </a:solidFill>
              </a:rPr>
              <a:t>. </a:t>
            </a:r>
            <a:r>
              <a:rPr lang="ko-KR" altLang="en-US" sz="1600" dirty="0" err="1">
                <a:solidFill>
                  <a:srgbClr val="4B423D"/>
                </a:solidFill>
              </a:rPr>
              <a:t>한국콘텐츠학회논문지</a:t>
            </a:r>
            <a:r>
              <a:rPr lang="en-US" altLang="ko-KR" sz="1600" dirty="0">
                <a:solidFill>
                  <a:srgbClr val="4B423D"/>
                </a:solidFill>
              </a:rPr>
              <a:t>, 15(11), 486–500. </a:t>
            </a:r>
            <a:endParaRPr lang="ko-KR" altLang="en-US" sz="1600" dirty="0">
              <a:solidFill>
                <a:srgbClr val="4B423D"/>
              </a:solidFill>
            </a:endParaRPr>
          </a:p>
        </p:txBody>
      </p:sp>
    </p:spTree>
    <p:extLst>
      <p:ext uri="{BB962C8B-B14F-4D97-AF65-F5344CB8AC3E}">
        <p14:creationId xmlns:p14="http://schemas.microsoft.com/office/powerpoint/2010/main" val="21471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0"/>
            <a:ext cx="9144000" cy="6858000"/>
          </a:xfrm>
          <a:prstGeom prst="rect">
            <a:avLst/>
          </a:prstGeom>
          <a:solidFill>
            <a:srgbClr val="FFD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p:cNvSpPr/>
          <p:nvPr/>
        </p:nvSpPr>
        <p:spPr>
          <a:xfrm>
            <a:off x="2937064" y="2904451"/>
            <a:ext cx="3269871" cy="1049097"/>
          </a:xfrm>
          <a:prstGeom prst="rect">
            <a:avLst/>
          </a:prstGeom>
          <a:solidFill>
            <a:schemeClr val="tx1">
              <a:alpha val="7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en-US" altLang="ko-KR" sz="4400" dirty="0">
              <a:solidFill>
                <a:schemeClr val="bg1"/>
              </a:solidFill>
              <a:latin typeface="+mj-lt"/>
              <a:ea typeface="나눔명조 ExtraBold" pitchFamily="18" charset="-127"/>
            </a:endParaRPr>
          </a:p>
        </p:txBody>
      </p:sp>
      <p:sp>
        <p:nvSpPr>
          <p:cNvPr id="19" name="직사각형 18"/>
          <p:cNvSpPr/>
          <p:nvPr/>
        </p:nvSpPr>
        <p:spPr>
          <a:xfrm>
            <a:off x="2836084" y="2786493"/>
            <a:ext cx="288032" cy="288032"/>
          </a:xfrm>
          <a:prstGeom prst="rect">
            <a:avLst/>
          </a:prstGeom>
          <a:solidFill>
            <a:schemeClr val="bg1">
              <a:alpha val="5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3342E523-9657-4A9E-B7DE-EB4086F7F9A9}"/>
              </a:ext>
            </a:extLst>
          </p:cNvPr>
          <p:cNvSpPr txBox="1"/>
          <p:nvPr/>
        </p:nvSpPr>
        <p:spPr>
          <a:xfrm>
            <a:off x="2937064" y="3044278"/>
            <a:ext cx="3269870" cy="769441"/>
          </a:xfrm>
          <a:prstGeom prst="rect">
            <a:avLst/>
          </a:prstGeom>
          <a:noFill/>
        </p:spPr>
        <p:txBody>
          <a:bodyPr wrap="square" rtlCol="0">
            <a:spAutoFit/>
          </a:bodyPr>
          <a:lstStyle/>
          <a:p>
            <a:pPr algn="ctr"/>
            <a:r>
              <a:rPr lang="en-US" altLang="ko-KR" sz="4400" dirty="0">
                <a:solidFill>
                  <a:schemeClr val="bg1"/>
                </a:solidFill>
              </a:rPr>
              <a:t>Q</a:t>
            </a:r>
            <a:r>
              <a:rPr lang="en-US" altLang="ko-KR" sz="3200" dirty="0">
                <a:solidFill>
                  <a:schemeClr val="bg1"/>
                </a:solidFill>
              </a:rPr>
              <a:t>&amp;</a:t>
            </a:r>
            <a:r>
              <a:rPr lang="en-US" altLang="ko-KR" sz="4400" dirty="0">
                <a:solidFill>
                  <a:schemeClr val="bg1"/>
                </a:solidFill>
              </a:rPr>
              <a:t>A</a:t>
            </a:r>
            <a:endParaRPr lang="ko-KR" altLang="en-US" sz="4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1">
            <a:extLst>
              <a:ext uri="{FF2B5EF4-FFF2-40B4-BE49-F238E27FC236}">
                <a16:creationId xmlns:a16="http://schemas.microsoft.com/office/drawing/2014/main" id="{B854BBF3-A657-4DE8-8801-EF44C1D74E8D}"/>
              </a:ext>
            </a:extLst>
          </p:cNvPr>
          <p:cNvSpPr/>
          <p:nvPr/>
        </p:nvSpPr>
        <p:spPr>
          <a:xfrm>
            <a:off x="536042" y="1514809"/>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2</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532792" cy="369332"/>
          </a:xfrm>
          <a:prstGeom prst="rect">
            <a:avLst/>
          </a:prstGeom>
          <a:noFill/>
        </p:spPr>
        <p:txBody>
          <a:bodyPr wrap="none" rtlCol="0">
            <a:spAutoFit/>
          </a:bodyPr>
          <a:lstStyle/>
          <a:p>
            <a:r>
              <a:rPr lang="en-US" altLang="ko-KR" dirty="0">
                <a:solidFill>
                  <a:srgbClr val="F2A9A5"/>
                </a:solidFill>
              </a:rPr>
              <a:t>Market value</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143224-B0D9-44AB-8A2E-4910058BDD90}"/>
              </a:ext>
            </a:extLst>
          </p:cNvPr>
          <p:cNvSpPr txBox="1"/>
          <p:nvPr/>
        </p:nvSpPr>
        <p:spPr>
          <a:xfrm>
            <a:off x="536041" y="6030579"/>
            <a:ext cx="6898120" cy="369332"/>
          </a:xfrm>
          <a:prstGeom prst="rect">
            <a:avLst/>
          </a:prstGeom>
          <a:noFill/>
        </p:spPr>
        <p:txBody>
          <a:bodyPr wrap="square" rtlCol="0">
            <a:spAutoFit/>
          </a:bodyPr>
          <a:lstStyle/>
          <a:p>
            <a:r>
              <a:rPr lang="en-US" altLang="ko-KR" dirty="0">
                <a:solidFill>
                  <a:srgbClr val="F2A9A5"/>
                </a:solidFill>
              </a:rPr>
              <a:t>The size of the fashion market around the world is increasing</a:t>
            </a:r>
            <a:endParaRPr lang="ko-KR" altLang="en-US" dirty="0">
              <a:solidFill>
                <a:srgbClr val="F2A9A5"/>
              </a:solidFill>
            </a:endParaRPr>
          </a:p>
        </p:txBody>
      </p:sp>
      <p:cxnSp>
        <p:nvCxnSpPr>
          <p:cNvPr id="16" name="직선 연결선 14">
            <a:extLst>
              <a:ext uri="{FF2B5EF4-FFF2-40B4-BE49-F238E27FC236}">
                <a16:creationId xmlns:a16="http://schemas.microsoft.com/office/drawing/2014/main" id="{6F177E4C-6FAC-4802-9B36-CB8910DAE34B}"/>
              </a:ext>
            </a:extLst>
          </p:cNvPr>
          <p:cNvCxnSpPr>
            <a:cxnSpLocks/>
          </p:cNvCxnSpPr>
          <p:nvPr/>
        </p:nvCxnSpPr>
        <p:spPr>
          <a:xfrm>
            <a:off x="704196" y="5805264"/>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9" name="그림 8" descr="텍스트, 지도이(가) 표시된 사진&#10;&#10;자동 생성된 설명">
            <a:extLst>
              <a:ext uri="{FF2B5EF4-FFF2-40B4-BE49-F238E27FC236}">
                <a16:creationId xmlns:a16="http://schemas.microsoft.com/office/drawing/2014/main" id="{45200509-F59A-4134-AF10-DA77FD3537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727992"/>
            <a:ext cx="7632847" cy="3771343"/>
          </a:xfrm>
          <a:prstGeom prst="rect">
            <a:avLst/>
          </a:prstGeom>
        </p:spPr>
      </p:pic>
    </p:spTree>
    <p:extLst>
      <p:ext uri="{BB962C8B-B14F-4D97-AF65-F5344CB8AC3E}">
        <p14:creationId xmlns:p14="http://schemas.microsoft.com/office/powerpoint/2010/main" val="318921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1">
            <a:extLst>
              <a:ext uri="{FF2B5EF4-FFF2-40B4-BE49-F238E27FC236}">
                <a16:creationId xmlns:a16="http://schemas.microsoft.com/office/drawing/2014/main" id="{B7B119BD-F9A4-4925-B028-55670036BFFE}"/>
              </a:ext>
            </a:extLst>
          </p:cNvPr>
          <p:cNvSpPr/>
          <p:nvPr/>
        </p:nvSpPr>
        <p:spPr>
          <a:xfrm>
            <a:off x="536042" y="1514809"/>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p:txBody>
      </p:sp>
      <p:pic>
        <p:nvPicPr>
          <p:cNvPr id="17" name="그림 16" descr="텍스트, 지도이(가) 표시된 사진&#10;&#10;자동 생성된 설명">
            <a:extLst>
              <a:ext uri="{FF2B5EF4-FFF2-40B4-BE49-F238E27FC236}">
                <a16:creationId xmlns:a16="http://schemas.microsoft.com/office/drawing/2014/main" id="{5B0B973B-F808-4402-B473-F0B1B1DCE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727992"/>
            <a:ext cx="7632847" cy="3771343"/>
          </a:xfrm>
          <a:prstGeom prst="rect">
            <a:avLst/>
          </a:prstGeom>
        </p:spPr>
      </p:pic>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3</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560042" cy="369332"/>
          </a:xfrm>
          <a:prstGeom prst="rect">
            <a:avLst/>
          </a:prstGeom>
          <a:noFill/>
        </p:spPr>
        <p:txBody>
          <a:bodyPr wrap="none" rtlCol="0">
            <a:spAutoFit/>
          </a:bodyPr>
          <a:lstStyle/>
          <a:p>
            <a:r>
              <a:rPr lang="en-US" altLang="ko-KR" dirty="0">
                <a:solidFill>
                  <a:srgbClr val="F2A9A5"/>
                </a:solidFill>
              </a:rPr>
              <a:t>Market value</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13E52AA0-AEAB-4F2A-AA8C-1E36A067B0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4159" y="4553475"/>
            <a:ext cx="1342205" cy="585689"/>
          </a:xfrm>
          <a:prstGeom prst="rect">
            <a:avLst/>
          </a:prstGeom>
        </p:spPr>
      </p:pic>
      <p:pic>
        <p:nvPicPr>
          <p:cNvPr id="10" name="그림 9">
            <a:extLst>
              <a:ext uri="{FF2B5EF4-FFF2-40B4-BE49-F238E27FC236}">
                <a16:creationId xmlns:a16="http://schemas.microsoft.com/office/drawing/2014/main" id="{438DFE09-5032-4B82-A6F1-0A027964BA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9812" y="4551251"/>
            <a:ext cx="1045682" cy="948085"/>
          </a:xfrm>
          <a:prstGeom prst="rect">
            <a:avLst/>
          </a:prstGeom>
        </p:spPr>
      </p:pic>
      <p:pic>
        <p:nvPicPr>
          <p:cNvPr id="12" name="그림 11">
            <a:extLst>
              <a:ext uri="{FF2B5EF4-FFF2-40B4-BE49-F238E27FC236}">
                <a16:creationId xmlns:a16="http://schemas.microsoft.com/office/drawing/2014/main" id="{B7F1BF58-E91F-42EA-87C5-318FF6F9DD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3756" y="1947613"/>
            <a:ext cx="1852232" cy="771281"/>
          </a:xfrm>
          <a:prstGeom prst="rect">
            <a:avLst/>
          </a:prstGeom>
        </p:spPr>
      </p:pic>
      <p:pic>
        <p:nvPicPr>
          <p:cNvPr id="16" name="그림 15">
            <a:extLst>
              <a:ext uri="{FF2B5EF4-FFF2-40B4-BE49-F238E27FC236}">
                <a16:creationId xmlns:a16="http://schemas.microsoft.com/office/drawing/2014/main" id="{8DF033ED-3A56-45F8-9DE9-9E2276F232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32502" y="2333254"/>
            <a:ext cx="2145499" cy="646331"/>
          </a:xfrm>
          <a:prstGeom prst="rect">
            <a:avLst/>
          </a:prstGeom>
        </p:spPr>
      </p:pic>
      <p:pic>
        <p:nvPicPr>
          <p:cNvPr id="19" name="그림 18">
            <a:extLst>
              <a:ext uri="{FF2B5EF4-FFF2-40B4-BE49-F238E27FC236}">
                <a16:creationId xmlns:a16="http://schemas.microsoft.com/office/drawing/2014/main" id="{47554BAC-601D-4CE7-A5B9-D7F37AC94B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9952" y="3005250"/>
            <a:ext cx="691067" cy="414640"/>
          </a:xfrm>
          <a:prstGeom prst="rect">
            <a:avLst/>
          </a:prstGeom>
        </p:spPr>
      </p:pic>
      <p:cxnSp>
        <p:nvCxnSpPr>
          <p:cNvPr id="21" name="직선 연결선 14">
            <a:extLst>
              <a:ext uri="{FF2B5EF4-FFF2-40B4-BE49-F238E27FC236}">
                <a16:creationId xmlns:a16="http://schemas.microsoft.com/office/drawing/2014/main" id="{38290AA4-F121-4E42-848D-DBF08B574034}"/>
              </a:ext>
            </a:extLst>
          </p:cNvPr>
          <p:cNvCxnSpPr>
            <a:cxnSpLocks/>
          </p:cNvCxnSpPr>
          <p:nvPr/>
        </p:nvCxnSpPr>
        <p:spPr>
          <a:xfrm>
            <a:off x="704196" y="5805264"/>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E71BD3-86C5-4C05-8382-B5584E29DDDF}"/>
              </a:ext>
            </a:extLst>
          </p:cNvPr>
          <p:cNvSpPr txBox="1"/>
          <p:nvPr/>
        </p:nvSpPr>
        <p:spPr>
          <a:xfrm>
            <a:off x="536041" y="6030579"/>
            <a:ext cx="6898120" cy="369332"/>
          </a:xfrm>
          <a:prstGeom prst="rect">
            <a:avLst/>
          </a:prstGeom>
          <a:noFill/>
        </p:spPr>
        <p:txBody>
          <a:bodyPr wrap="square" rtlCol="0">
            <a:spAutoFit/>
          </a:bodyPr>
          <a:lstStyle/>
          <a:p>
            <a:r>
              <a:rPr lang="en-US" altLang="ko-KR" dirty="0">
                <a:solidFill>
                  <a:srgbClr val="F2A9A5"/>
                </a:solidFill>
              </a:rPr>
              <a:t>However, their products are separated</a:t>
            </a:r>
            <a:endParaRPr lang="ko-KR" altLang="en-US" dirty="0">
              <a:solidFill>
                <a:srgbClr val="F2A9A5"/>
              </a:solidFill>
            </a:endParaRPr>
          </a:p>
        </p:txBody>
      </p:sp>
    </p:spTree>
    <p:extLst>
      <p:ext uri="{BB962C8B-B14F-4D97-AF65-F5344CB8AC3E}">
        <p14:creationId xmlns:p14="http://schemas.microsoft.com/office/powerpoint/2010/main" val="188161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1">
            <a:extLst>
              <a:ext uri="{FF2B5EF4-FFF2-40B4-BE49-F238E27FC236}">
                <a16:creationId xmlns:a16="http://schemas.microsoft.com/office/drawing/2014/main" id="{A9A9A111-44BC-4972-97DD-15733DEA678D}"/>
              </a:ext>
            </a:extLst>
          </p:cNvPr>
          <p:cNvSpPr/>
          <p:nvPr/>
        </p:nvSpPr>
        <p:spPr>
          <a:xfrm>
            <a:off x="536042" y="1514809"/>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4</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619672" y="2564904"/>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619672" y="407707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1544012" cy="369332"/>
          </a:xfrm>
          <a:prstGeom prst="rect">
            <a:avLst/>
          </a:prstGeom>
          <a:noFill/>
        </p:spPr>
        <p:txBody>
          <a:bodyPr wrap="none" rtlCol="0">
            <a:spAutoFit/>
          </a:bodyPr>
          <a:lstStyle/>
          <a:p>
            <a:r>
              <a:rPr lang="en-US" altLang="ko-KR" dirty="0">
                <a:solidFill>
                  <a:srgbClr val="F2A9A5"/>
                </a:solidFill>
              </a:rPr>
              <a:t>Market value</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612A6FD-A3D6-4FDA-BCC0-66B3B7705659}"/>
              </a:ext>
            </a:extLst>
          </p:cNvPr>
          <p:cNvSpPr/>
          <p:nvPr/>
        </p:nvSpPr>
        <p:spPr>
          <a:xfrm>
            <a:off x="755577" y="1719972"/>
            <a:ext cx="7560840" cy="3767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4">
            <a:extLst>
              <a:ext uri="{FF2B5EF4-FFF2-40B4-BE49-F238E27FC236}">
                <a16:creationId xmlns:a16="http://schemas.microsoft.com/office/drawing/2014/main" id="{32FBE3DA-D2DB-455D-8182-5EC68DC41C2D}"/>
              </a:ext>
            </a:extLst>
          </p:cNvPr>
          <p:cNvCxnSpPr>
            <a:cxnSpLocks/>
          </p:cNvCxnSpPr>
          <p:nvPr/>
        </p:nvCxnSpPr>
        <p:spPr>
          <a:xfrm>
            <a:off x="704196" y="5805264"/>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45F37F-B546-4866-B9BE-683BD536C728}"/>
              </a:ext>
            </a:extLst>
          </p:cNvPr>
          <p:cNvSpPr txBox="1"/>
          <p:nvPr/>
        </p:nvSpPr>
        <p:spPr>
          <a:xfrm>
            <a:off x="536041" y="6030579"/>
            <a:ext cx="6898120" cy="369332"/>
          </a:xfrm>
          <a:prstGeom prst="rect">
            <a:avLst/>
          </a:prstGeom>
          <a:noFill/>
        </p:spPr>
        <p:txBody>
          <a:bodyPr wrap="square" rtlCol="0">
            <a:spAutoFit/>
          </a:bodyPr>
          <a:lstStyle/>
          <a:p>
            <a:r>
              <a:rPr lang="en-US" altLang="ko-KR" dirty="0">
                <a:solidFill>
                  <a:srgbClr val="F2A9A5"/>
                </a:solidFill>
              </a:rPr>
              <a:t>Consumers are no longer limited to their country.</a:t>
            </a:r>
            <a:endParaRPr lang="ko-KR" altLang="en-US" dirty="0">
              <a:solidFill>
                <a:srgbClr val="F2A9A5"/>
              </a:solidFill>
            </a:endParaRPr>
          </a:p>
        </p:txBody>
      </p:sp>
      <p:pic>
        <p:nvPicPr>
          <p:cNvPr id="5" name="그림 4" descr="텍스트, 지도이(가) 표시된 사진&#10;&#10;자동 생성된 설명">
            <a:extLst>
              <a:ext uri="{FF2B5EF4-FFF2-40B4-BE49-F238E27FC236}">
                <a16:creationId xmlns:a16="http://schemas.microsoft.com/office/drawing/2014/main" id="{F55221E7-8532-4484-B0F3-DFAC9CFA4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7" y="1794800"/>
            <a:ext cx="5616624" cy="3551434"/>
          </a:xfrm>
          <a:prstGeom prst="rect">
            <a:avLst/>
          </a:prstGeom>
        </p:spPr>
      </p:pic>
    </p:spTree>
    <p:extLst>
      <p:ext uri="{BB962C8B-B14F-4D97-AF65-F5344CB8AC3E}">
        <p14:creationId xmlns:p14="http://schemas.microsoft.com/office/powerpoint/2010/main" val="308976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099DC274-AD64-43AD-B24B-DEBC60E7A957}"/>
              </a:ext>
            </a:extLst>
          </p:cNvPr>
          <p:cNvSpPr/>
          <p:nvPr/>
        </p:nvSpPr>
        <p:spPr>
          <a:xfrm>
            <a:off x="536042" y="1514809"/>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p:txBody>
      </p:sp>
      <p:sp>
        <p:nvSpPr>
          <p:cNvPr id="27" name="직사각형 26">
            <a:extLst>
              <a:ext uri="{FF2B5EF4-FFF2-40B4-BE49-F238E27FC236}">
                <a16:creationId xmlns:a16="http://schemas.microsoft.com/office/drawing/2014/main" id="{CDD1D0FB-CF94-4CE6-9875-4E4DDC2ECEB1}"/>
              </a:ext>
            </a:extLst>
          </p:cNvPr>
          <p:cNvSpPr/>
          <p:nvPr/>
        </p:nvSpPr>
        <p:spPr>
          <a:xfrm>
            <a:off x="755577" y="1719972"/>
            <a:ext cx="7560840" cy="3767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5</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499559" y="304618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499559" y="4558350"/>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997937" cy="369332"/>
          </a:xfrm>
          <a:prstGeom prst="rect">
            <a:avLst/>
          </a:prstGeom>
          <a:noFill/>
        </p:spPr>
        <p:txBody>
          <a:bodyPr wrap="none" rtlCol="0">
            <a:spAutoFit/>
          </a:bodyPr>
          <a:lstStyle/>
          <a:p>
            <a:r>
              <a:rPr lang="en-US" altLang="ko-KR" dirty="0">
                <a:solidFill>
                  <a:srgbClr val="F2A9A5"/>
                </a:solidFill>
              </a:rPr>
              <a:t>Current system's problems</a:t>
            </a:r>
            <a:endParaRPr lang="ko-KR" altLang="en-US" dirty="0">
              <a:solidFill>
                <a:srgbClr val="F2A9A5"/>
              </a:solidFill>
            </a:endParaRPr>
          </a:p>
        </p:txBody>
      </p:sp>
      <p:pic>
        <p:nvPicPr>
          <p:cNvPr id="7" name="그림 6">
            <a:extLst>
              <a:ext uri="{FF2B5EF4-FFF2-40B4-BE49-F238E27FC236}">
                <a16:creationId xmlns:a16="http://schemas.microsoft.com/office/drawing/2014/main" id="{9DE2117D-7450-47CF-8516-0892B7FEC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11" y="2347041"/>
            <a:ext cx="1467602" cy="3029281"/>
          </a:xfrm>
          <a:prstGeom prst="rect">
            <a:avLst/>
          </a:prstGeom>
        </p:spPr>
      </p:pic>
      <p:pic>
        <p:nvPicPr>
          <p:cNvPr id="16" name="그림 15">
            <a:extLst>
              <a:ext uri="{FF2B5EF4-FFF2-40B4-BE49-F238E27FC236}">
                <a16:creationId xmlns:a16="http://schemas.microsoft.com/office/drawing/2014/main" id="{08E3F7C8-A097-4ABB-BD19-0036D987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269" y="2326102"/>
            <a:ext cx="1467602" cy="3029281"/>
          </a:xfrm>
          <a:prstGeom prst="rect">
            <a:avLst/>
          </a:prstGeom>
        </p:spPr>
      </p:pic>
      <p:pic>
        <p:nvPicPr>
          <p:cNvPr id="17" name="그림 16">
            <a:extLst>
              <a:ext uri="{FF2B5EF4-FFF2-40B4-BE49-F238E27FC236}">
                <a16:creationId xmlns:a16="http://schemas.microsoft.com/office/drawing/2014/main" id="{884891E6-FB02-4192-AE93-3AA66F97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911" y="2326102"/>
            <a:ext cx="1467602" cy="3029281"/>
          </a:xfrm>
          <a:prstGeom prst="rect">
            <a:avLst/>
          </a:prstGeom>
        </p:spPr>
      </p:pic>
      <p:pic>
        <p:nvPicPr>
          <p:cNvPr id="22" name="그림 21">
            <a:extLst>
              <a:ext uri="{FF2B5EF4-FFF2-40B4-BE49-F238E27FC236}">
                <a16:creationId xmlns:a16="http://schemas.microsoft.com/office/drawing/2014/main" id="{3C1DA4B4-5668-4C3E-A942-D99ED9999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111" y="2326102"/>
            <a:ext cx="1467602" cy="3029281"/>
          </a:xfrm>
          <a:prstGeom prst="rect">
            <a:avLst/>
          </a:prstGeom>
        </p:spPr>
      </p:pic>
      <p:pic>
        <p:nvPicPr>
          <p:cNvPr id="21" name="그림 20">
            <a:extLst>
              <a:ext uri="{FF2B5EF4-FFF2-40B4-BE49-F238E27FC236}">
                <a16:creationId xmlns:a16="http://schemas.microsoft.com/office/drawing/2014/main" id="{405E5789-4C0F-4911-B5E5-B38D537A7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19" y="2718461"/>
            <a:ext cx="1323312" cy="2286440"/>
          </a:xfrm>
          <a:prstGeom prst="rect">
            <a:avLst/>
          </a:prstGeom>
        </p:spPr>
      </p:pic>
      <p:pic>
        <p:nvPicPr>
          <p:cNvPr id="24" name="그림 23">
            <a:extLst>
              <a:ext uri="{FF2B5EF4-FFF2-40B4-BE49-F238E27FC236}">
                <a16:creationId xmlns:a16="http://schemas.microsoft.com/office/drawing/2014/main" id="{4A919038-4EF0-4BF0-BFB0-B59BF0E0B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2607" y="2697271"/>
            <a:ext cx="1323255" cy="2286942"/>
          </a:xfrm>
          <a:prstGeom prst="rect">
            <a:avLst/>
          </a:prstGeom>
        </p:spPr>
      </p:pic>
      <p:pic>
        <p:nvPicPr>
          <p:cNvPr id="26" name="그림 25">
            <a:extLst>
              <a:ext uri="{FF2B5EF4-FFF2-40B4-BE49-F238E27FC236}">
                <a16:creationId xmlns:a16="http://schemas.microsoft.com/office/drawing/2014/main" id="{742DFC7F-8385-49B3-A506-BF8999ABC8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0694" y="2677788"/>
            <a:ext cx="1314857" cy="2288743"/>
          </a:xfrm>
          <a:prstGeom prst="rect">
            <a:avLst/>
          </a:prstGeom>
        </p:spPr>
      </p:pic>
      <p:pic>
        <p:nvPicPr>
          <p:cNvPr id="28" name="그림 27">
            <a:extLst>
              <a:ext uri="{FF2B5EF4-FFF2-40B4-BE49-F238E27FC236}">
                <a16:creationId xmlns:a16="http://schemas.microsoft.com/office/drawing/2014/main" id="{D786E46B-BCA6-4A4E-B588-EF27F48987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120" y="2701525"/>
            <a:ext cx="1319308" cy="2282687"/>
          </a:xfrm>
          <a:prstGeom prst="rect">
            <a:avLst/>
          </a:prstGeom>
        </p:spPr>
      </p:pic>
      <p:pic>
        <p:nvPicPr>
          <p:cNvPr id="35" name="그림 34">
            <a:extLst>
              <a:ext uri="{FF2B5EF4-FFF2-40B4-BE49-F238E27FC236}">
                <a16:creationId xmlns:a16="http://schemas.microsoft.com/office/drawing/2014/main" id="{64A1A304-178E-471D-9ED1-B3AA7AB333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9249" y="1625768"/>
            <a:ext cx="1424599" cy="1068449"/>
          </a:xfrm>
          <a:prstGeom prst="rect">
            <a:avLst/>
          </a:prstGeom>
        </p:spPr>
      </p:pic>
      <p:pic>
        <p:nvPicPr>
          <p:cNvPr id="37" name="그림 36">
            <a:extLst>
              <a:ext uri="{FF2B5EF4-FFF2-40B4-BE49-F238E27FC236}">
                <a16:creationId xmlns:a16="http://schemas.microsoft.com/office/drawing/2014/main" id="{62943FC8-629E-4392-BC14-EB6D8AD61C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6446" y="1584933"/>
            <a:ext cx="1424599" cy="1068449"/>
          </a:xfrm>
          <a:prstGeom prst="rect">
            <a:avLst/>
          </a:prstGeom>
        </p:spPr>
      </p:pic>
      <p:pic>
        <p:nvPicPr>
          <p:cNvPr id="38" name="그림 37">
            <a:extLst>
              <a:ext uri="{FF2B5EF4-FFF2-40B4-BE49-F238E27FC236}">
                <a16:creationId xmlns:a16="http://schemas.microsoft.com/office/drawing/2014/main" id="{52365B75-1D0C-4620-82D3-F36C299A9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1694" y="1584933"/>
            <a:ext cx="1424599" cy="1068449"/>
          </a:xfrm>
          <a:prstGeom prst="rect">
            <a:avLst/>
          </a:prstGeom>
        </p:spPr>
      </p:pic>
      <p:pic>
        <p:nvPicPr>
          <p:cNvPr id="39" name="그림 38">
            <a:extLst>
              <a:ext uri="{FF2B5EF4-FFF2-40B4-BE49-F238E27FC236}">
                <a16:creationId xmlns:a16="http://schemas.microsoft.com/office/drawing/2014/main" id="{C29D0522-8F46-464C-88F8-7033D1E0A2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6942" y="1564374"/>
            <a:ext cx="1424599" cy="1068449"/>
          </a:xfrm>
          <a:prstGeom prst="rect">
            <a:avLst/>
          </a:prstGeom>
        </p:spPr>
      </p:pic>
      <p:cxnSp>
        <p:nvCxnSpPr>
          <p:cNvPr id="23" name="직선 연결선 19">
            <a:extLst>
              <a:ext uri="{FF2B5EF4-FFF2-40B4-BE49-F238E27FC236}">
                <a16:creationId xmlns:a16="http://schemas.microsoft.com/office/drawing/2014/main" id="{FD825CE5-8831-234A-9E7A-F4B6114D3C3B}"/>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14">
            <a:extLst>
              <a:ext uri="{FF2B5EF4-FFF2-40B4-BE49-F238E27FC236}">
                <a16:creationId xmlns:a16="http://schemas.microsoft.com/office/drawing/2014/main" id="{68E59E03-CFCD-4295-9B98-E7B7948016D7}"/>
              </a:ext>
            </a:extLst>
          </p:cNvPr>
          <p:cNvCxnSpPr>
            <a:cxnSpLocks/>
          </p:cNvCxnSpPr>
          <p:nvPr/>
        </p:nvCxnSpPr>
        <p:spPr>
          <a:xfrm>
            <a:off x="704196" y="5805264"/>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CB9127-1AEB-4D7C-B979-CD150B2F4068}"/>
              </a:ext>
            </a:extLst>
          </p:cNvPr>
          <p:cNvSpPr txBox="1"/>
          <p:nvPr/>
        </p:nvSpPr>
        <p:spPr>
          <a:xfrm>
            <a:off x="536041" y="6030579"/>
            <a:ext cx="6898120" cy="369332"/>
          </a:xfrm>
          <a:prstGeom prst="rect">
            <a:avLst/>
          </a:prstGeom>
          <a:noFill/>
        </p:spPr>
        <p:txBody>
          <a:bodyPr wrap="square" rtlCol="0">
            <a:spAutoFit/>
          </a:bodyPr>
          <a:lstStyle/>
          <a:p>
            <a:r>
              <a:rPr lang="en-US" altLang="ko-KR" dirty="0">
                <a:solidFill>
                  <a:srgbClr val="F2A9A5"/>
                </a:solidFill>
              </a:rPr>
              <a:t>Where is the product that I want? And how can I find it?</a:t>
            </a:r>
            <a:endParaRPr lang="ko-KR" altLang="en-US" dirty="0">
              <a:solidFill>
                <a:srgbClr val="F2A9A5"/>
              </a:solidFill>
            </a:endParaRPr>
          </a:p>
        </p:txBody>
      </p:sp>
    </p:spTree>
    <p:extLst>
      <p:ext uri="{BB962C8B-B14F-4D97-AF65-F5344CB8AC3E}">
        <p14:creationId xmlns:p14="http://schemas.microsoft.com/office/powerpoint/2010/main" val="524185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1E541DC5-7C5E-4605-B2B5-51E780D71BB0}"/>
              </a:ext>
            </a:extLst>
          </p:cNvPr>
          <p:cNvSpPr/>
          <p:nvPr/>
        </p:nvSpPr>
        <p:spPr>
          <a:xfrm>
            <a:off x="536042" y="1514809"/>
            <a:ext cx="8071916" cy="5024700"/>
          </a:xfrm>
          <a:prstGeom prst="rect">
            <a:avLst/>
          </a:prstGeom>
          <a:solidFill>
            <a:srgbClr val="FFF0E8"/>
          </a:solidFill>
          <a:ln>
            <a:solidFill>
              <a:srgbClr val="FFF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a:p>
            <a:endParaRPr lang="en-US" dirty="0">
              <a:solidFill>
                <a:srgbClr val="F2A9A5"/>
              </a:solidFill>
            </a:endParaRPr>
          </a:p>
        </p:txBody>
      </p:sp>
      <p:sp>
        <p:nvSpPr>
          <p:cNvPr id="3" name="직사각형 2">
            <a:extLst>
              <a:ext uri="{FF2B5EF4-FFF2-40B4-BE49-F238E27FC236}">
                <a16:creationId xmlns:a16="http://schemas.microsoft.com/office/drawing/2014/main" id="{610F8EF6-4FCA-4030-BEDD-A2F334A032E6}"/>
              </a:ext>
            </a:extLst>
          </p:cNvPr>
          <p:cNvSpPr/>
          <p:nvPr/>
        </p:nvSpPr>
        <p:spPr>
          <a:xfrm>
            <a:off x="755577" y="1719972"/>
            <a:ext cx="7560840" cy="3767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6</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997937" cy="369332"/>
          </a:xfrm>
          <a:prstGeom prst="rect">
            <a:avLst/>
          </a:prstGeom>
          <a:noFill/>
        </p:spPr>
        <p:txBody>
          <a:bodyPr wrap="none" rtlCol="0">
            <a:spAutoFit/>
          </a:bodyPr>
          <a:lstStyle/>
          <a:p>
            <a:r>
              <a:rPr lang="en-US" altLang="ko-KR" dirty="0">
                <a:solidFill>
                  <a:srgbClr val="F2A9A5"/>
                </a:solidFill>
              </a:rPr>
              <a:t>Current system's problems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7FB45BD2-9544-460C-8C33-905C5746D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48" y="2212788"/>
            <a:ext cx="7377504" cy="2840339"/>
          </a:xfrm>
          <a:prstGeom prst="rect">
            <a:avLst/>
          </a:prstGeom>
        </p:spPr>
      </p:pic>
      <p:pic>
        <p:nvPicPr>
          <p:cNvPr id="13" name="그림 12">
            <a:extLst>
              <a:ext uri="{FF2B5EF4-FFF2-40B4-BE49-F238E27FC236}">
                <a16:creationId xmlns:a16="http://schemas.microsoft.com/office/drawing/2014/main" id="{29934FB4-8263-405F-94A4-0EDEAFAA1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081" y="3969753"/>
            <a:ext cx="1094824" cy="1082148"/>
          </a:xfrm>
          <a:prstGeom prst="rect">
            <a:avLst/>
          </a:prstGeom>
        </p:spPr>
      </p:pic>
      <p:pic>
        <p:nvPicPr>
          <p:cNvPr id="18" name="그림 17">
            <a:extLst>
              <a:ext uri="{FF2B5EF4-FFF2-40B4-BE49-F238E27FC236}">
                <a16:creationId xmlns:a16="http://schemas.microsoft.com/office/drawing/2014/main" id="{E46935E8-1A67-4098-AD78-C5FB1DACB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170" y="3943760"/>
            <a:ext cx="1124705" cy="1082149"/>
          </a:xfrm>
          <a:prstGeom prst="rect">
            <a:avLst/>
          </a:prstGeom>
        </p:spPr>
      </p:pic>
      <p:pic>
        <p:nvPicPr>
          <p:cNvPr id="21" name="그림 20">
            <a:extLst>
              <a:ext uri="{FF2B5EF4-FFF2-40B4-BE49-F238E27FC236}">
                <a16:creationId xmlns:a16="http://schemas.microsoft.com/office/drawing/2014/main" id="{EB9D9622-9A8E-4F45-9228-3C9CCEF7EF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7647" y="4041761"/>
            <a:ext cx="936105" cy="934363"/>
          </a:xfrm>
          <a:prstGeom prst="rect">
            <a:avLst/>
          </a:prstGeom>
        </p:spPr>
      </p:pic>
      <p:pic>
        <p:nvPicPr>
          <p:cNvPr id="23" name="그림 22">
            <a:extLst>
              <a:ext uri="{FF2B5EF4-FFF2-40B4-BE49-F238E27FC236}">
                <a16:creationId xmlns:a16="http://schemas.microsoft.com/office/drawing/2014/main" id="{AFFDF72C-8602-4FC1-9F21-E53349C538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1400" y="3943760"/>
            <a:ext cx="1121198" cy="1108141"/>
          </a:xfrm>
          <a:prstGeom prst="rect">
            <a:avLst/>
          </a:prstGeom>
        </p:spPr>
      </p:pic>
      <p:cxnSp>
        <p:nvCxnSpPr>
          <p:cNvPr id="17" name="직선 연결선 14">
            <a:extLst>
              <a:ext uri="{FF2B5EF4-FFF2-40B4-BE49-F238E27FC236}">
                <a16:creationId xmlns:a16="http://schemas.microsoft.com/office/drawing/2014/main" id="{FB69349B-460C-41A9-B174-A1656632BA91}"/>
              </a:ext>
            </a:extLst>
          </p:cNvPr>
          <p:cNvCxnSpPr>
            <a:cxnSpLocks/>
          </p:cNvCxnSpPr>
          <p:nvPr/>
        </p:nvCxnSpPr>
        <p:spPr>
          <a:xfrm>
            <a:off x="704196" y="5805264"/>
            <a:ext cx="7735607"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B8B0A2-C06E-4303-B713-3C3CB57A532D}"/>
              </a:ext>
            </a:extLst>
          </p:cNvPr>
          <p:cNvSpPr txBox="1"/>
          <p:nvPr/>
        </p:nvSpPr>
        <p:spPr>
          <a:xfrm>
            <a:off x="536041" y="6030579"/>
            <a:ext cx="6898120" cy="369332"/>
          </a:xfrm>
          <a:prstGeom prst="rect">
            <a:avLst/>
          </a:prstGeom>
          <a:noFill/>
        </p:spPr>
        <p:txBody>
          <a:bodyPr wrap="square" rtlCol="0">
            <a:spAutoFit/>
          </a:bodyPr>
          <a:lstStyle/>
          <a:p>
            <a:r>
              <a:rPr lang="en-US" altLang="ko-KR" dirty="0">
                <a:solidFill>
                  <a:srgbClr val="F2A9A5"/>
                </a:solidFill>
              </a:rPr>
              <a:t>Companies provide</a:t>
            </a:r>
            <a:r>
              <a:rPr lang="ko-KR" altLang="en-US" dirty="0">
                <a:solidFill>
                  <a:srgbClr val="F2A9A5"/>
                </a:solidFill>
              </a:rPr>
              <a:t> </a:t>
            </a:r>
            <a:r>
              <a:rPr lang="en-US" altLang="ko-KR" dirty="0">
                <a:solidFill>
                  <a:srgbClr val="F2A9A5"/>
                </a:solidFill>
              </a:rPr>
              <a:t>recommendation systems to customers</a:t>
            </a:r>
            <a:endParaRPr lang="ko-KR" altLang="en-US" dirty="0">
              <a:solidFill>
                <a:srgbClr val="F2A9A5"/>
              </a:solidFill>
            </a:endParaRPr>
          </a:p>
        </p:txBody>
      </p:sp>
    </p:spTree>
    <p:extLst>
      <p:ext uri="{BB962C8B-B14F-4D97-AF65-F5344CB8AC3E}">
        <p14:creationId xmlns:p14="http://schemas.microsoft.com/office/powerpoint/2010/main" val="92439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7</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619672" y="2619051"/>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997937" cy="369332"/>
          </a:xfrm>
          <a:prstGeom prst="rect">
            <a:avLst/>
          </a:prstGeom>
          <a:noFill/>
        </p:spPr>
        <p:txBody>
          <a:bodyPr wrap="none" rtlCol="0">
            <a:spAutoFit/>
          </a:bodyPr>
          <a:lstStyle/>
          <a:p>
            <a:r>
              <a:rPr lang="en-US" altLang="ko-KR" dirty="0">
                <a:solidFill>
                  <a:srgbClr val="F2A9A5"/>
                </a:solidFill>
              </a:rPr>
              <a:t>Current system's problems</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41D749FF-D6C0-43DB-9684-254C78EDD50B}"/>
              </a:ext>
            </a:extLst>
          </p:cNvPr>
          <p:cNvSpPr/>
          <p:nvPr/>
        </p:nvSpPr>
        <p:spPr>
          <a:xfrm>
            <a:off x="3059832" y="2547058"/>
            <a:ext cx="4824536" cy="720065"/>
          </a:xfrm>
          <a:prstGeom prst="rect">
            <a:avLst/>
          </a:prstGeom>
          <a:solidFill>
            <a:srgbClr val="FF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960FE28E-E2BD-4CBE-AA11-680860D490B4}"/>
              </a:ext>
            </a:extLst>
          </p:cNvPr>
          <p:cNvSpPr/>
          <p:nvPr/>
        </p:nvSpPr>
        <p:spPr>
          <a:xfrm>
            <a:off x="1052736" y="1943809"/>
            <a:ext cx="6831632" cy="494861"/>
          </a:xfrm>
          <a:prstGeom prst="roundRect">
            <a:avLst/>
          </a:prstGeom>
          <a:solidFill>
            <a:srgbClr val="F2A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Criteria for evaluating the recommendation system</a:t>
            </a:r>
            <a:endParaRPr lang="ko-KR" altLang="en-US" b="1" dirty="0">
              <a:solidFill>
                <a:schemeClr val="tx1"/>
              </a:solidFill>
            </a:endParaRPr>
          </a:p>
        </p:txBody>
      </p:sp>
      <p:sp>
        <p:nvSpPr>
          <p:cNvPr id="10" name="TextBox 9">
            <a:extLst>
              <a:ext uri="{FF2B5EF4-FFF2-40B4-BE49-F238E27FC236}">
                <a16:creationId xmlns:a16="http://schemas.microsoft.com/office/drawing/2014/main" id="{579CBBF0-E134-475F-9817-EBA92D5BC6C1}"/>
              </a:ext>
            </a:extLst>
          </p:cNvPr>
          <p:cNvSpPr txBox="1"/>
          <p:nvPr/>
        </p:nvSpPr>
        <p:spPr>
          <a:xfrm>
            <a:off x="3131840" y="2722424"/>
            <a:ext cx="6120680" cy="369332"/>
          </a:xfrm>
          <a:prstGeom prst="rect">
            <a:avLst/>
          </a:prstGeom>
          <a:noFill/>
        </p:spPr>
        <p:txBody>
          <a:bodyPr wrap="square" rtlCol="0">
            <a:spAutoFit/>
          </a:bodyPr>
          <a:lstStyle/>
          <a:p>
            <a:r>
              <a:rPr lang="en-US" altLang="ko-KR" dirty="0"/>
              <a:t>Limited product and selection</a:t>
            </a:r>
            <a:endParaRPr lang="ko-KR" altLang="en-US" dirty="0"/>
          </a:p>
        </p:txBody>
      </p:sp>
      <p:sp>
        <p:nvSpPr>
          <p:cNvPr id="26" name="Rectangle 17">
            <a:extLst>
              <a:ext uri="{FF2B5EF4-FFF2-40B4-BE49-F238E27FC236}">
                <a16:creationId xmlns:a16="http://schemas.microsoft.com/office/drawing/2014/main" id="{4E8FEC59-6B8A-4B93-86AE-42B5CE30E158}"/>
              </a:ext>
            </a:extLst>
          </p:cNvPr>
          <p:cNvSpPr/>
          <p:nvPr/>
        </p:nvSpPr>
        <p:spPr>
          <a:xfrm>
            <a:off x="1061864" y="2547057"/>
            <a:ext cx="1853952" cy="720066"/>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rPr>
              <a:t>Novelty</a:t>
            </a:r>
            <a:endParaRPr lang="ko-KR" altLang="en-US" sz="2000" b="1" dirty="0">
              <a:solidFill>
                <a:schemeClr val="tx1"/>
              </a:solidFill>
            </a:endParaRPr>
          </a:p>
        </p:txBody>
      </p:sp>
      <p:sp>
        <p:nvSpPr>
          <p:cNvPr id="27" name="Rectangle 17">
            <a:extLst>
              <a:ext uri="{FF2B5EF4-FFF2-40B4-BE49-F238E27FC236}">
                <a16:creationId xmlns:a16="http://schemas.microsoft.com/office/drawing/2014/main" id="{E9E23EDD-E85D-4415-B54E-530BCF21090B}"/>
              </a:ext>
            </a:extLst>
          </p:cNvPr>
          <p:cNvSpPr/>
          <p:nvPr/>
        </p:nvSpPr>
        <p:spPr>
          <a:xfrm>
            <a:off x="1061864" y="3339145"/>
            <a:ext cx="1853952" cy="720066"/>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rPr>
              <a:t>Diversity</a:t>
            </a:r>
            <a:endParaRPr lang="ko-KR" altLang="en-US" sz="2000" b="1" dirty="0">
              <a:solidFill>
                <a:schemeClr val="tx1"/>
              </a:solidFill>
            </a:endParaRPr>
          </a:p>
        </p:txBody>
      </p:sp>
      <p:sp>
        <p:nvSpPr>
          <p:cNvPr id="28" name="직사각형 27">
            <a:extLst>
              <a:ext uri="{FF2B5EF4-FFF2-40B4-BE49-F238E27FC236}">
                <a16:creationId xmlns:a16="http://schemas.microsoft.com/office/drawing/2014/main" id="{5B527743-C152-4520-826C-593A441F08F8}"/>
              </a:ext>
            </a:extLst>
          </p:cNvPr>
          <p:cNvSpPr/>
          <p:nvPr/>
        </p:nvSpPr>
        <p:spPr>
          <a:xfrm>
            <a:off x="3059832" y="3339146"/>
            <a:ext cx="4824536" cy="720065"/>
          </a:xfrm>
          <a:prstGeom prst="rect">
            <a:avLst/>
          </a:prstGeom>
          <a:solidFill>
            <a:srgbClr val="FF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17">
            <a:extLst>
              <a:ext uri="{FF2B5EF4-FFF2-40B4-BE49-F238E27FC236}">
                <a16:creationId xmlns:a16="http://schemas.microsoft.com/office/drawing/2014/main" id="{A8AFED82-9408-41AE-A40C-8FA2A24C7AC4}"/>
              </a:ext>
            </a:extLst>
          </p:cNvPr>
          <p:cNvSpPr/>
          <p:nvPr/>
        </p:nvSpPr>
        <p:spPr>
          <a:xfrm>
            <a:off x="1070991" y="4131233"/>
            <a:ext cx="1844455" cy="720066"/>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dirty="0">
              <a:solidFill>
                <a:schemeClr val="tx1"/>
              </a:solidFill>
            </a:endParaRPr>
          </a:p>
          <a:p>
            <a:pPr algn="ctr"/>
            <a:r>
              <a:rPr lang="en-US" altLang="ko-KR" sz="2000" b="1" dirty="0">
                <a:solidFill>
                  <a:schemeClr val="tx1"/>
                </a:solidFill>
              </a:rPr>
              <a:t>Confidence</a:t>
            </a:r>
            <a:endParaRPr lang="ko-KR" altLang="en-US" sz="2000" b="1" dirty="0">
              <a:solidFill>
                <a:schemeClr val="tx1"/>
              </a:solidFill>
            </a:endParaRPr>
          </a:p>
          <a:p>
            <a:pPr algn="ctr"/>
            <a:endParaRPr lang="ko-KR" altLang="en-US" sz="2000" b="1" dirty="0">
              <a:solidFill>
                <a:schemeClr val="tx1"/>
              </a:solidFill>
            </a:endParaRPr>
          </a:p>
        </p:txBody>
      </p:sp>
      <p:sp>
        <p:nvSpPr>
          <p:cNvPr id="30" name="Rectangle 17">
            <a:extLst>
              <a:ext uri="{FF2B5EF4-FFF2-40B4-BE49-F238E27FC236}">
                <a16:creationId xmlns:a16="http://schemas.microsoft.com/office/drawing/2014/main" id="{54EFC6C3-4288-4F9E-935D-EC648D4BF34E}"/>
              </a:ext>
            </a:extLst>
          </p:cNvPr>
          <p:cNvSpPr/>
          <p:nvPr/>
        </p:nvSpPr>
        <p:spPr>
          <a:xfrm>
            <a:off x="1061864" y="4923321"/>
            <a:ext cx="1853952" cy="720066"/>
          </a:xfrm>
          <a:prstGeom prst="rect">
            <a:avLst/>
          </a:prstGeom>
          <a:solidFill>
            <a:srgbClr val="FFDBCF"/>
          </a:solidFill>
          <a:ln>
            <a:solidFill>
              <a:srgbClr val="FFDB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rPr>
              <a:t>Convenience</a:t>
            </a:r>
            <a:endParaRPr lang="ko-KR" altLang="en-US" sz="2000" b="1" dirty="0">
              <a:solidFill>
                <a:schemeClr val="tx1"/>
              </a:solidFill>
            </a:endParaRPr>
          </a:p>
        </p:txBody>
      </p:sp>
      <p:sp>
        <p:nvSpPr>
          <p:cNvPr id="31" name="직사각형 30">
            <a:extLst>
              <a:ext uri="{FF2B5EF4-FFF2-40B4-BE49-F238E27FC236}">
                <a16:creationId xmlns:a16="http://schemas.microsoft.com/office/drawing/2014/main" id="{E9869315-CA94-4384-89B2-F3AEB357A6E6}"/>
              </a:ext>
            </a:extLst>
          </p:cNvPr>
          <p:cNvSpPr/>
          <p:nvPr/>
        </p:nvSpPr>
        <p:spPr>
          <a:xfrm>
            <a:off x="3059832" y="4131234"/>
            <a:ext cx="4824536" cy="720065"/>
          </a:xfrm>
          <a:prstGeom prst="rect">
            <a:avLst/>
          </a:prstGeom>
          <a:solidFill>
            <a:srgbClr val="FF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B5BDFB9B-4FDA-450D-8E4A-E7B592532B53}"/>
              </a:ext>
            </a:extLst>
          </p:cNvPr>
          <p:cNvSpPr/>
          <p:nvPr/>
        </p:nvSpPr>
        <p:spPr>
          <a:xfrm>
            <a:off x="3059832" y="4923322"/>
            <a:ext cx="4824536" cy="720065"/>
          </a:xfrm>
          <a:prstGeom prst="rect">
            <a:avLst/>
          </a:prstGeom>
          <a:solidFill>
            <a:srgbClr val="FF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2C1DBD7E-6D4F-4D16-9803-BE2B27B69FA3}"/>
              </a:ext>
            </a:extLst>
          </p:cNvPr>
          <p:cNvSpPr txBox="1"/>
          <p:nvPr/>
        </p:nvSpPr>
        <p:spPr>
          <a:xfrm>
            <a:off x="3131840" y="3514512"/>
            <a:ext cx="6120680" cy="369332"/>
          </a:xfrm>
          <a:prstGeom prst="rect">
            <a:avLst/>
          </a:prstGeom>
          <a:noFill/>
        </p:spPr>
        <p:txBody>
          <a:bodyPr wrap="square" rtlCol="0">
            <a:spAutoFit/>
          </a:bodyPr>
          <a:lstStyle/>
          <a:p>
            <a:r>
              <a:rPr lang="en-US" altLang="ko-KR" dirty="0"/>
              <a:t>Recommend similar items to users</a:t>
            </a:r>
            <a:endParaRPr lang="ko-KR" altLang="en-US" dirty="0"/>
          </a:p>
        </p:txBody>
      </p:sp>
      <p:sp>
        <p:nvSpPr>
          <p:cNvPr id="35" name="TextBox 34">
            <a:extLst>
              <a:ext uri="{FF2B5EF4-FFF2-40B4-BE49-F238E27FC236}">
                <a16:creationId xmlns:a16="http://schemas.microsoft.com/office/drawing/2014/main" id="{C450E4DD-0234-4B66-A2B2-A3E04D5E54DA}"/>
              </a:ext>
            </a:extLst>
          </p:cNvPr>
          <p:cNvSpPr txBox="1"/>
          <p:nvPr/>
        </p:nvSpPr>
        <p:spPr>
          <a:xfrm>
            <a:off x="3131840" y="4306600"/>
            <a:ext cx="6120680" cy="369332"/>
          </a:xfrm>
          <a:prstGeom prst="rect">
            <a:avLst/>
          </a:prstGeom>
          <a:noFill/>
        </p:spPr>
        <p:txBody>
          <a:bodyPr wrap="square" rtlCol="0">
            <a:spAutoFit/>
          </a:bodyPr>
          <a:lstStyle/>
          <a:p>
            <a:r>
              <a:rPr lang="en-US" altLang="ko-KR" dirty="0"/>
              <a:t>Unreliable as the best choice</a:t>
            </a:r>
            <a:endParaRPr lang="en-US" altLang="ko-KR" sz="3600" b="1" i="1" dirty="0">
              <a:solidFill>
                <a:schemeClr val="bg1"/>
              </a:solidFill>
              <a:latin typeface="나눔명조 ExtraBold" pitchFamily="18" charset="-127"/>
              <a:ea typeface="나눔명조 ExtraBold" pitchFamily="18" charset="-127"/>
            </a:endParaRPr>
          </a:p>
        </p:txBody>
      </p:sp>
      <p:sp>
        <p:nvSpPr>
          <p:cNvPr id="37" name="TextBox 36">
            <a:extLst>
              <a:ext uri="{FF2B5EF4-FFF2-40B4-BE49-F238E27FC236}">
                <a16:creationId xmlns:a16="http://schemas.microsoft.com/office/drawing/2014/main" id="{78F90DE5-2938-4095-A3F4-8A8C88313333}"/>
              </a:ext>
            </a:extLst>
          </p:cNvPr>
          <p:cNvSpPr txBox="1"/>
          <p:nvPr/>
        </p:nvSpPr>
        <p:spPr>
          <a:xfrm>
            <a:off x="3131840" y="5098688"/>
            <a:ext cx="6120680" cy="369332"/>
          </a:xfrm>
          <a:prstGeom prst="rect">
            <a:avLst/>
          </a:prstGeom>
          <a:noFill/>
        </p:spPr>
        <p:txBody>
          <a:bodyPr wrap="square" rtlCol="0">
            <a:spAutoFit/>
          </a:bodyPr>
          <a:lstStyle/>
          <a:p>
            <a:r>
              <a:rPr lang="en-US" altLang="ko-KR" dirty="0"/>
              <a:t>Impossible to look around all the products</a:t>
            </a:r>
            <a:endParaRPr lang="ko-KR" altLang="en-US" dirty="0"/>
          </a:p>
        </p:txBody>
      </p:sp>
    </p:spTree>
    <p:extLst>
      <p:ext uri="{BB962C8B-B14F-4D97-AF65-F5344CB8AC3E}">
        <p14:creationId xmlns:p14="http://schemas.microsoft.com/office/powerpoint/2010/main" val="379731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876256" y="6381328"/>
            <a:ext cx="2133600" cy="365125"/>
          </a:xfrm>
        </p:spPr>
        <p:txBody>
          <a:bodyPr/>
          <a:lstStyle/>
          <a:p>
            <a:fld id="{7804239B-D302-47C8-870F-9A3CEECBE377}" type="slidenum">
              <a:rPr lang="ko-KR" altLang="en-US" sz="900" b="1" smtClean="0">
                <a:solidFill>
                  <a:srgbClr val="A8815A"/>
                </a:solidFill>
                <a:latin typeface="나눔바른고딕" pitchFamily="50" charset="-127"/>
                <a:ea typeface="나눔바른고딕" pitchFamily="50" charset="-127"/>
              </a:rPr>
              <a:t>8</a:t>
            </a:fld>
            <a:endParaRPr lang="ko-KR" altLang="en-US" sz="900" b="1" dirty="0">
              <a:solidFill>
                <a:srgbClr val="A8815A"/>
              </a:solidFill>
              <a:latin typeface="나눔바른고딕" pitchFamily="50" charset="-127"/>
              <a:ea typeface="나눔바른고딕" pitchFamily="50" charset="-127"/>
            </a:endParaRPr>
          </a:p>
        </p:txBody>
      </p:sp>
      <p:sp>
        <p:nvSpPr>
          <p:cNvPr id="8" name="TextBox 7"/>
          <p:cNvSpPr txBox="1"/>
          <p:nvPr/>
        </p:nvSpPr>
        <p:spPr>
          <a:xfrm>
            <a:off x="323528" y="379221"/>
            <a:ext cx="720080" cy="646331"/>
          </a:xfrm>
          <a:prstGeom prst="rect">
            <a:avLst/>
          </a:prstGeom>
          <a:solidFill>
            <a:srgbClr val="FFDBCF"/>
          </a:solidFill>
          <a:ln>
            <a:solidFill>
              <a:srgbClr val="F5DAD7"/>
            </a:solidFill>
          </a:ln>
        </p:spPr>
        <p:txBody>
          <a:bodyPr wrap="square" rtlCol="0" anchor="ctr">
            <a:spAutoFit/>
          </a:bodyPr>
          <a:lstStyle/>
          <a:p>
            <a:pPr algn="ctr"/>
            <a:r>
              <a:rPr lang="en-US" altLang="ko-KR" sz="3600" b="1" dirty="0">
                <a:solidFill>
                  <a:schemeClr val="bg1"/>
                </a:solidFill>
                <a:latin typeface="나눔명조 ExtraBold" pitchFamily="18" charset="-127"/>
                <a:ea typeface="나눔명조 ExtraBold" pitchFamily="18" charset="-127"/>
              </a:rPr>
              <a:t>01</a:t>
            </a:r>
          </a:p>
        </p:txBody>
      </p:sp>
      <p:sp>
        <p:nvSpPr>
          <p:cNvPr id="14" name="TextBox 13"/>
          <p:cNvSpPr txBox="1"/>
          <p:nvPr/>
        </p:nvSpPr>
        <p:spPr>
          <a:xfrm>
            <a:off x="1619672" y="119675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01</a:t>
            </a:r>
          </a:p>
        </p:txBody>
      </p:sp>
      <p:sp>
        <p:nvSpPr>
          <p:cNvPr id="33" name="TextBox 32"/>
          <p:cNvSpPr txBox="1"/>
          <p:nvPr/>
        </p:nvSpPr>
        <p:spPr>
          <a:xfrm>
            <a:off x="1619672" y="2564904"/>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02</a:t>
            </a:r>
          </a:p>
        </p:txBody>
      </p:sp>
      <p:sp>
        <p:nvSpPr>
          <p:cNvPr id="36" name="TextBox 35"/>
          <p:cNvSpPr txBox="1"/>
          <p:nvPr/>
        </p:nvSpPr>
        <p:spPr>
          <a:xfrm>
            <a:off x="1619672" y="4077072"/>
            <a:ext cx="1152128" cy="646331"/>
          </a:xfrm>
          <a:prstGeom prst="rect">
            <a:avLst/>
          </a:prstGeom>
          <a:noFill/>
        </p:spPr>
        <p:txBody>
          <a:bodyPr wrap="square" rtlCol="0">
            <a:spAutoFit/>
          </a:bodyPr>
          <a:lstStyle/>
          <a:p>
            <a:r>
              <a:rPr lang="en-US" altLang="ko-KR" sz="3600" b="1" i="1" dirty="0">
                <a:solidFill>
                  <a:schemeClr val="bg1"/>
                </a:solidFill>
                <a:latin typeface="나눔명조 ExtraBold" pitchFamily="18" charset="-127"/>
                <a:ea typeface="나눔명조 ExtraBold" pitchFamily="18" charset="-127"/>
              </a:rPr>
              <a:t>03</a:t>
            </a:r>
          </a:p>
        </p:txBody>
      </p:sp>
      <p:cxnSp>
        <p:nvCxnSpPr>
          <p:cNvPr id="15" name="직선 연결선 14">
            <a:extLst>
              <a:ext uri="{FF2B5EF4-FFF2-40B4-BE49-F238E27FC236}">
                <a16:creationId xmlns:a16="http://schemas.microsoft.com/office/drawing/2014/main" id="{2BC3DCBE-9273-458A-95D5-C868D22F6395}"/>
              </a:ext>
            </a:extLst>
          </p:cNvPr>
          <p:cNvCxnSpPr>
            <a:cxnSpLocks/>
          </p:cNvCxnSpPr>
          <p:nvPr/>
        </p:nvCxnSpPr>
        <p:spPr>
          <a:xfrm>
            <a:off x="1259632" y="317666"/>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4FA286-6C88-455D-A852-10CBA21C5EA5}"/>
              </a:ext>
            </a:extLst>
          </p:cNvPr>
          <p:cNvSpPr txBox="1"/>
          <p:nvPr/>
        </p:nvSpPr>
        <p:spPr>
          <a:xfrm>
            <a:off x="1259632" y="379221"/>
            <a:ext cx="1935273" cy="461665"/>
          </a:xfrm>
          <a:prstGeom prst="rect">
            <a:avLst/>
          </a:prstGeom>
          <a:noFill/>
        </p:spPr>
        <p:txBody>
          <a:bodyPr wrap="none" rtlCol="0">
            <a:spAutoFit/>
          </a:bodyPr>
          <a:lstStyle/>
          <a:p>
            <a:r>
              <a:rPr lang="en-US" altLang="ko-KR" sz="2400" b="1" dirty="0"/>
              <a:t>Background</a:t>
            </a:r>
            <a:endParaRPr lang="ko-KR" altLang="en-US" sz="2400" b="1" dirty="0"/>
          </a:p>
        </p:txBody>
      </p:sp>
      <p:sp>
        <p:nvSpPr>
          <p:cNvPr id="6" name="TextBox 5">
            <a:extLst>
              <a:ext uri="{FF2B5EF4-FFF2-40B4-BE49-F238E27FC236}">
                <a16:creationId xmlns:a16="http://schemas.microsoft.com/office/drawing/2014/main" id="{260EF5EA-2D8D-4479-BC38-459629766E97}"/>
              </a:ext>
            </a:extLst>
          </p:cNvPr>
          <p:cNvSpPr txBox="1"/>
          <p:nvPr/>
        </p:nvSpPr>
        <p:spPr>
          <a:xfrm>
            <a:off x="1259632" y="779331"/>
            <a:ext cx="2313134" cy="369332"/>
          </a:xfrm>
          <a:prstGeom prst="rect">
            <a:avLst/>
          </a:prstGeom>
          <a:noFill/>
        </p:spPr>
        <p:txBody>
          <a:bodyPr wrap="none" rtlCol="0">
            <a:spAutoFit/>
          </a:bodyPr>
          <a:lstStyle/>
          <a:p>
            <a:r>
              <a:rPr lang="en-US" altLang="ko-KR" dirty="0">
                <a:solidFill>
                  <a:srgbClr val="F2A9A5"/>
                </a:solidFill>
              </a:rPr>
              <a:t>Need for our system</a:t>
            </a:r>
            <a:endParaRPr lang="ko-KR" altLang="en-US" dirty="0">
              <a:solidFill>
                <a:srgbClr val="F2A9A5"/>
              </a:solidFill>
            </a:endParaRPr>
          </a:p>
        </p:txBody>
      </p:sp>
      <p:cxnSp>
        <p:nvCxnSpPr>
          <p:cNvPr id="20" name="직선 연결선 19">
            <a:extLst>
              <a:ext uri="{FF2B5EF4-FFF2-40B4-BE49-F238E27FC236}">
                <a16:creationId xmlns:a16="http://schemas.microsoft.com/office/drawing/2014/main" id="{7EF5847B-370F-4CC0-8A32-5968C892BAB3}"/>
              </a:ext>
            </a:extLst>
          </p:cNvPr>
          <p:cNvCxnSpPr>
            <a:cxnSpLocks/>
          </p:cNvCxnSpPr>
          <p:nvPr/>
        </p:nvCxnSpPr>
        <p:spPr>
          <a:xfrm>
            <a:off x="1259632" y="1196752"/>
            <a:ext cx="2160240" cy="0"/>
          </a:xfrm>
          <a:prstGeom prst="line">
            <a:avLst/>
          </a:prstGeom>
          <a:ln>
            <a:solidFill>
              <a:srgbClr val="A8815A"/>
            </a:solidFill>
            <a:prstDash val="dash"/>
          </a:ln>
        </p:spPr>
        <p:style>
          <a:lnRef idx="1">
            <a:schemeClr val="accent1"/>
          </a:lnRef>
          <a:fillRef idx="0">
            <a:schemeClr val="accent1"/>
          </a:fillRef>
          <a:effectRef idx="0">
            <a:schemeClr val="accent1"/>
          </a:effectRef>
          <a:fontRef idx="minor">
            <a:schemeClr val="tx1"/>
          </a:fontRef>
        </p:style>
      </p:cxnSp>
      <p:sp>
        <p:nvSpPr>
          <p:cNvPr id="7" name="사각형: 둥근 모서리 6">
            <a:extLst>
              <a:ext uri="{FF2B5EF4-FFF2-40B4-BE49-F238E27FC236}">
                <a16:creationId xmlns:a16="http://schemas.microsoft.com/office/drawing/2014/main" id="{D91C4D66-889B-48A3-873B-FAF5297272F9}"/>
              </a:ext>
            </a:extLst>
          </p:cNvPr>
          <p:cNvSpPr/>
          <p:nvPr/>
        </p:nvSpPr>
        <p:spPr>
          <a:xfrm>
            <a:off x="2621131" y="2057405"/>
            <a:ext cx="3901738" cy="3231569"/>
          </a:xfrm>
          <a:prstGeom prst="roundRect">
            <a:avLst/>
          </a:prstGeom>
          <a:noFill/>
          <a:ln w="38100">
            <a:solidFill>
              <a:srgbClr val="F2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ACFC5DD4-B279-4BA1-A8B3-BD5E1D087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2766" y="2735740"/>
            <a:ext cx="726171" cy="596077"/>
          </a:xfrm>
          <a:prstGeom prst="rect">
            <a:avLst/>
          </a:prstGeom>
        </p:spPr>
      </p:pic>
      <p:pic>
        <p:nvPicPr>
          <p:cNvPr id="12" name="그림 11">
            <a:extLst>
              <a:ext uri="{FF2B5EF4-FFF2-40B4-BE49-F238E27FC236}">
                <a16:creationId xmlns:a16="http://schemas.microsoft.com/office/drawing/2014/main" id="{CBBD6C08-D332-425A-926F-35A444A746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2766" y="3480995"/>
            <a:ext cx="726171" cy="596077"/>
          </a:xfrm>
          <a:prstGeom prst="rect">
            <a:avLst/>
          </a:prstGeom>
        </p:spPr>
      </p:pic>
      <p:pic>
        <p:nvPicPr>
          <p:cNvPr id="16" name="그림 15">
            <a:extLst>
              <a:ext uri="{FF2B5EF4-FFF2-40B4-BE49-F238E27FC236}">
                <a16:creationId xmlns:a16="http://schemas.microsoft.com/office/drawing/2014/main" id="{41C6F866-0B70-4C94-BC59-F088001A87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701" y="2735740"/>
            <a:ext cx="726171" cy="573514"/>
          </a:xfrm>
          <a:prstGeom prst="rect">
            <a:avLst/>
          </a:prstGeom>
        </p:spPr>
      </p:pic>
      <p:pic>
        <p:nvPicPr>
          <p:cNvPr id="18" name="그림 17">
            <a:extLst>
              <a:ext uri="{FF2B5EF4-FFF2-40B4-BE49-F238E27FC236}">
                <a16:creationId xmlns:a16="http://schemas.microsoft.com/office/drawing/2014/main" id="{85377A15-A290-443F-A6BF-8A33A8D7EE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7396" y="3480994"/>
            <a:ext cx="726171" cy="596077"/>
          </a:xfrm>
          <a:prstGeom prst="rect">
            <a:avLst/>
          </a:prstGeom>
          <a:ln w="12700">
            <a:solidFill>
              <a:schemeClr val="tx1"/>
            </a:solidFill>
          </a:ln>
        </p:spPr>
      </p:pic>
      <p:pic>
        <p:nvPicPr>
          <p:cNvPr id="21" name="그림 20">
            <a:extLst>
              <a:ext uri="{FF2B5EF4-FFF2-40B4-BE49-F238E27FC236}">
                <a16:creationId xmlns:a16="http://schemas.microsoft.com/office/drawing/2014/main" id="{1DAEAF71-D4AE-4B12-8EF8-C7596A0550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071" y="4203818"/>
            <a:ext cx="696096" cy="593334"/>
          </a:xfrm>
          <a:prstGeom prst="rect">
            <a:avLst/>
          </a:prstGeom>
        </p:spPr>
      </p:pic>
      <p:pic>
        <p:nvPicPr>
          <p:cNvPr id="29" name="그림 28">
            <a:extLst>
              <a:ext uri="{FF2B5EF4-FFF2-40B4-BE49-F238E27FC236}">
                <a16:creationId xmlns:a16="http://schemas.microsoft.com/office/drawing/2014/main" id="{FB7014EE-A17C-4104-B9F6-0CFD1EADC9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07396" y="4221136"/>
            <a:ext cx="726172" cy="576016"/>
          </a:xfrm>
          <a:prstGeom prst="rect">
            <a:avLst/>
          </a:prstGeom>
          <a:ln>
            <a:solidFill>
              <a:schemeClr val="tx1"/>
            </a:solidFill>
          </a:ln>
        </p:spPr>
      </p:pic>
      <p:pic>
        <p:nvPicPr>
          <p:cNvPr id="5" name="그림 4">
            <a:extLst>
              <a:ext uri="{FF2B5EF4-FFF2-40B4-BE49-F238E27FC236}">
                <a16:creationId xmlns:a16="http://schemas.microsoft.com/office/drawing/2014/main" id="{98A5B0A9-64A3-4C08-A40F-819A6ECC55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373" y="1426994"/>
            <a:ext cx="1046646" cy="987928"/>
          </a:xfrm>
          <a:prstGeom prst="rect">
            <a:avLst/>
          </a:prstGeom>
          <a:ln w="19050">
            <a:solidFill>
              <a:srgbClr val="F2A9A5"/>
            </a:solidFill>
          </a:ln>
        </p:spPr>
      </p:pic>
      <p:sp>
        <p:nvSpPr>
          <p:cNvPr id="3" name="사각형: 둥근 모서리 2">
            <a:extLst>
              <a:ext uri="{FF2B5EF4-FFF2-40B4-BE49-F238E27FC236}">
                <a16:creationId xmlns:a16="http://schemas.microsoft.com/office/drawing/2014/main" id="{2BF2B88B-8548-4AA2-9B98-77D0E70D4166}"/>
              </a:ext>
            </a:extLst>
          </p:cNvPr>
          <p:cNvSpPr/>
          <p:nvPr/>
        </p:nvSpPr>
        <p:spPr>
          <a:xfrm>
            <a:off x="2621131" y="5603964"/>
            <a:ext cx="3901738" cy="630842"/>
          </a:xfrm>
          <a:prstGeom prst="roundRect">
            <a:avLst/>
          </a:prstGeom>
          <a:solidFill>
            <a:srgbClr val="F2A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Your style is just a Flick™ away</a:t>
            </a:r>
            <a:endParaRPr lang="ko-KR" altLang="en-US" b="1" dirty="0"/>
          </a:p>
        </p:txBody>
      </p:sp>
    </p:spTree>
    <p:extLst>
      <p:ext uri="{BB962C8B-B14F-4D97-AF65-F5344CB8AC3E}">
        <p14:creationId xmlns:p14="http://schemas.microsoft.com/office/powerpoint/2010/main" val="198233583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고딕Neo">
      <a:majorFont>
        <a:latin typeface="Microsoft GothicNeo"/>
        <a:ea typeface="Microsoft GothicNeo"/>
        <a:cs typeface=""/>
      </a:majorFont>
      <a:minorFont>
        <a:latin typeface="Microsoft GothicNeo"/>
        <a:ea typeface="Microsoft GothicNe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TotalTime>
  <Words>1321</Words>
  <Application>Microsoft Office PowerPoint</Application>
  <PresentationFormat>On-screen Show (4:3)</PresentationFormat>
  <Paragraphs>442</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Microsoft GothicNeo</vt:lpstr>
      <vt:lpstr>Arial</vt:lpstr>
      <vt:lpstr>나눔명조 ExtraBold</vt:lpstr>
      <vt:lpstr>나눔바른고딕</vt:lpstr>
      <vt:lpstr>맑은 고딕</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0</dc:title>
  <dc:creator>Software Engineering 2019 1st Semester Class 41 Team 3</dc:creator>
  <cp:lastModifiedBy>호성 류</cp:lastModifiedBy>
  <cp:revision>99</cp:revision>
  <dcterms:created xsi:type="dcterms:W3CDTF">2014-04-11T08:18:22Z</dcterms:created>
  <dcterms:modified xsi:type="dcterms:W3CDTF">2019-04-10T14:44:04Z</dcterms:modified>
</cp:coreProperties>
</file>